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
      <p:font typeface="Roboto"/>
      <p:regular r:id="rId35"/>
      <p:bold r:id="rId36"/>
      <p:italic r:id="rId37"/>
      <p:boldItalic r:id="rId38"/>
    </p:embeddedFont>
    <p:embeddedFont>
      <p:font typeface="Proxima Nova Semibold"/>
      <p:regular r:id="rId39"/>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bold.fntdata"/><Relationship Id="rId20" Type="http://schemas.openxmlformats.org/officeDocument/2006/relationships/slide" Target="slides/slide15.xml"/><Relationship Id="rId41" Type="http://schemas.openxmlformats.org/officeDocument/2006/relationships/font" Target="fonts/ProximaNovaSemi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ProximaNovaSemibold-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06e2084d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06e2084d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try to optimize biomass function then compare the metabolic reaction differences between two bacteria. At first, we want to optimize both </a:t>
            </a:r>
            <a:r>
              <a:rPr lang="en"/>
              <a:t>biomass 1</a:t>
            </a:r>
            <a:r>
              <a:rPr lang="en"/>
              <a:t> and 2 in our code, but it turns out that it only optimize one or the other, not both. So we define the a new coefficient for the optimized biomass as the average </a:t>
            </a:r>
            <a:r>
              <a:rPr lang="en"/>
              <a:t>coefficients</a:t>
            </a:r>
            <a:r>
              <a:rPr lang="en"/>
              <a:t> from biomass 1 and 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e8ccda33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e8ccda33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Aiganysh</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We are using flux balance analysis as a filter for </a:t>
            </a:r>
            <a:r>
              <a:rPr lang="en" sz="1500"/>
              <a:t>feasibility.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Explain the methodology that we used:</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Toy </a:t>
            </a:r>
            <a:r>
              <a:rPr lang="en" sz="1500"/>
              <a:t>network</a:t>
            </a:r>
            <a:endParaRPr sz="1500"/>
          </a:p>
          <a:p>
            <a:pPr indent="-323850" lvl="0" marL="457200" rtl="0" algn="l">
              <a:spcBef>
                <a:spcPts val="0"/>
              </a:spcBef>
              <a:spcAft>
                <a:spcPts val="0"/>
              </a:spcAft>
              <a:buSzPts val="1500"/>
              <a:buChar char="●"/>
            </a:pPr>
            <a:r>
              <a:rPr lang="en" sz="1500"/>
              <a:t>Stoichiometric matrix</a:t>
            </a:r>
            <a:endParaRPr sz="1500"/>
          </a:p>
          <a:p>
            <a:pPr indent="-323850" lvl="0" marL="457200" rtl="0" algn="l">
              <a:spcBef>
                <a:spcPts val="0"/>
              </a:spcBef>
              <a:spcAft>
                <a:spcPts val="0"/>
              </a:spcAft>
              <a:buSzPts val="1500"/>
              <a:buChar char="●"/>
            </a:pPr>
            <a:r>
              <a:rPr lang="en" sz="1500"/>
              <a:t>Problem Formulation</a:t>
            </a:r>
            <a:endParaRPr sz="1500"/>
          </a:p>
          <a:p>
            <a:pPr indent="-323850" lvl="0" marL="457200" rtl="0" algn="l">
              <a:spcBef>
                <a:spcPts val="0"/>
              </a:spcBef>
              <a:spcAft>
                <a:spcPts val="0"/>
              </a:spcAft>
              <a:buSzPts val="1500"/>
              <a:buChar char="●"/>
            </a:pPr>
            <a:r>
              <a:rPr lang="en" sz="1500"/>
              <a:t>Optimized flux solution</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e5a95965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e5a95965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use </a:t>
            </a:r>
            <a:r>
              <a:rPr lang="en"/>
              <a:t>binary</a:t>
            </a:r>
            <a:r>
              <a:rPr lang="en"/>
              <a:t> string to present the bacteria. 1 means the presence of the metabolic reaction, 0 means absence of the reactions.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e5a95965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e5a95965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Aiganysh</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06e2084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06e2084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Beatirce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06e2084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06e2084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Beatrice &amp; Arian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06e2084d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06e2084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Beatrice &amp; Arian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06e2084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06e2084d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Beatrice &amp; Arian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06e2084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06e2084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Beatrice &amp; Arian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08ed0a41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08ed0a41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05683b5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05683b5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pathogen is defined as an organism that can cause disease to its host, including our human beings. Most of them can be divided into five types.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f352b529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f352b529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Everybody can contribute to this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Environmental conditions</a:t>
            </a:r>
            <a:endParaRPr/>
          </a:p>
          <a:p>
            <a:pPr indent="-298450" lvl="0" marL="457200" rtl="0" algn="l">
              <a:spcBef>
                <a:spcPts val="0"/>
              </a:spcBef>
              <a:spcAft>
                <a:spcPts val="0"/>
              </a:spcAft>
              <a:buSzPts val="1100"/>
              <a:buChar char="-"/>
            </a:pPr>
            <a:r>
              <a:rPr lang="en"/>
              <a:t>Aerobic vs anaerobic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08ed0a41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08ed0a41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08ed0a41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08ed0a41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08ed0a41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08ed0a41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08ed0a419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08ed0a419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08ed0a419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08ed0a419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05683b5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05683b5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Among the pathogens, the bacterial pathogens bring many disease and cost a lot of death, threatening huma’s health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data in 2019, millions of deaths are caused by pathogen infection. Bacterial pathogen is threatening human’s health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05683b1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05683b1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besides the pathogenic bacteria, there are also commensal bacteria, which lives with us. Some studies showed these commensal bacteria can have an important role in defense against pathogens. So can we try to compare the metabolic differences between the commensal bacteria and pathogenic bacteria for therapeutic purposes?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f352b529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f352b529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some studies, ppl try to differentiate bacteria strains by gene expression or difference in gene sequence. But in that case, the metabolic properties are not well studied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05683b54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d05683b54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Aiganysh</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GEM for the E. coli ancestral core was made by removing OCGs and their associated reactions if one or more of the sixteen</a:t>
            </a:r>
            <a:endParaRPr/>
          </a:p>
          <a:p>
            <a:pPr indent="0" lvl="0" marL="0" rtl="0" algn="l">
              <a:spcBef>
                <a:spcPts val="0"/>
              </a:spcBef>
              <a:spcAft>
                <a:spcPts val="0"/>
              </a:spcAft>
              <a:buClr>
                <a:schemeClr val="dk1"/>
              </a:buClr>
              <a:buSzPts val="1100"/>
              <a:buFont typeface="Arial"/>
              <a:buNone/>
            </a:pPr>
            <a:r>
              <a:rPr lang="en"/>
              <a:t>E. coli genomes did not have a gene assigned to the OCG.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removing a reaction prevented biomass production for anaerobic growth on glucose</a:t>
            </a:r>
            <a:endParaRPr/>
          </a:p>
          <a:p>
            <a:pPr indent="0" lvl="0" marL="0" rtl="0" algn="l">
              <a:spcBef>
                <a:spcPts val="0"/>
              </a:spcBef>
              <a:spcAft>
                <a:spcPts val="0"/>
              </a:spcAft>
              <a:buClr>
                <a:schemeClr val="dk1"/>
              </a:buClr>
              <a:buSzPts val="1100"/>
              <a:buFont typeface="Arial"/>
              <a:buNone/>
            </a:pPr>
            <a:r>
              <a:rPr lang="en"/>
              <a:t>(predicted using FBA) then the reaction was added back to the metabolic reconstruction without a gene associated with it and this occurred 24 times.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e5a95965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e5a95965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Aiganysh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e5d679cca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e5d679cca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Aiganysh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e5a95965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e5a95965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achieve that, we try to build a toy matrix to represent the metabolic reactions in the bacteria. The code for building the matrix was referred to the code from the class notebook. We modify it and unionized two matrix. So we can have two organism’s metabolic reactions to be shown in the same size matrix for comparison.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 to the class notebook and modify it into our own code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34.png"/><Relationship Id="rId8"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94200" y="1601450"/>
            <a:ext cx="8866200" cy="13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990">
                <a:latin typeface="Proxima Nova Semibold"/>
                <a:ea typeface="Proxima Nova Semibold"/>
                <a:cs typeface="Proxima Nova Semibold"/>
                <a:sym typeface="Proxima Nova Semibold"/>
              </a:rPr>
              <a:t>Recapitulating evolution </a:t>
            </a:r>
            <a:endParaRPr sz="3990">
              <a:latin typeface="Proxima Nova Semibold"/>
              <a:ea typeface="Proxima Nova Semibold"/>
              <a:cs typeface="Proxima Nova Semibold"/>
              <a:sym typeface="Proxima Nova Semibold"/>
            </a:endParaRPr>
          </a:p>
          <a:p>
            <a:pPr indent="0" lvl="0" marL="0" rtl="0" algn="ctr">
              <a:spcBef>
                <a:spcPts val="0"/>
              </a:spcBef>
              <a:spcAft>
                <a:spcPts val="0"/>
              </a:spcAft>
              <a:buSzPts val="990"/>
              <a:buNone/>
            </a:pPr>
            <a:r>
              <a:rPr lang="en" sz="3990">
                <a:latin typeface="Proxima Nova Semibold"/>
                <a:ea typeface="Proxima Nova Semibold"/>
                <a:cs typeface="Proxima Nova Semibold"/>
                <a:sym typeface="Proxima Nova Semibold"/>
              </a:rPr>
              <a:t>of </a:t>
            </a:r>
            <a:endParaRPr sz="3990">
              <a:latin typeface="Proxima Nova Semibold"/>
              <a:ea typeface="Proxima Nova Semibold"/>
              <a:cs typeface="Proxima Nova Semibold"/>
              <a:sym typeface="Proxima Nova Semibold"/>
            </a:endParaRPr>
          </a:p>
          <a:p>
            <a:pPr indent="0" lvl="0" marL="0" rtl="0" algn="ctr">
              <a:spcBef>
                <a:spcPts val="0"/>
              </a:spcBef>
              <a:spcAft>
                <a:spcPts val="0"/>
              </a:spcAft>
              <a:buSzPts val="990"/>
              <a:buNone/>
            </a:pPr>
            <a:r>
              <a:rPr lang="en" sz="3990">
                <a:latin typeface="Proxima Nova Semibold"/>
                <a:ea typeface="Proxima Nova Semibold"/>
                <a:cs typeface="Proxima Nova Semibold"/>
                <a:sym typeface="Proxima Nova Semibold"/>
              </a:rPr>
              <a:t>metabolic networks</a:t>
            </a:r>
            <a:endParaRPr sz="3990">
              <a:latin typeface="Proxima Nova Semibold"/>
              <a:ea typeface="Proxima Nova Semibold"/>
              <a:cs typeface="Proxima Nova Semibold"/>
              <a:sym typeface="Proxima Nova Semibold"/>
            </a:endParaRPr>
          </a:p>
          <a:p>
            <a:pPr indent="0" lvl="0" marL="0" rtl="0" algn="l">
              <a:spcBef>
                <a:spcPts val="0"/>
              </a:spcBef>
              <a:spcAft>
                <a:spcPts val="0"/>
              </a:spcAft>
              <a:buSzPts val="990"/>
              <a:buNone/>
            </a:pPr>
            <a:r>
              <a:t/>
            </a:r>
            <a:endParaRPr i="1" sz="2400"/>
          </a:p>
        </p:txBody>
      </p:sp>
      <p:sp>
        <p:nvSpPr>
          <p:cNvPr id="60" name="Google Shape;60;p13"/>
          <p:cNvSpPr txBox="1"/>
          <p:nvPr/>
        </p:nvSpPr>
        <p:spPr>
          <a:xfrm>
            <a:off x="157800" y="3085150"/>
            <a:ext cx="4783200" cy="13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Beatrice Bonato</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lt1"/>
                </a:solidFill>
                <a:highlight>
                  <a:schemeClr val="dk1"/>
                </a:highlight>
                <a:latin typeface="Proxima Nova"/>
                <a:ea typeface="Proxima Nova"/>
                <a:cs typeface="Proxima Nova"/>
                <a:sym typeface="Proxima Nova"/>
              </a:rPr>
              <a:t>Arián Ferrero</a:t>
            </a:r>
            <a:endParaRPr sz="1800">
              <a:solidFill>
                <a:schemeClr val="lt1"/>
              </a:solidFill>
              <a:highlight>
                <a:schemeClr val="dk1"/>
              </a:highlight>
              <a:latin typeface="Proxima Nova"/>
              <a:ea typeface="Proxima Nova"/>
              <a:cs typeface="Proxima Nova"/>
              <a:sym typeface="Proxima Nova"/>
            </a:endParaRPr>
          </a:p>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Fukai Chen</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lt1"/>
                </a:solidFill>
                <a:highlight>
                  <a:schemeClr val="dk1"/>
                </a:highlight>
                <a:latin typeface="Proxima Nova"/>
                <a:ea typeface="Proxima Nova"/>
                <a:cs typeface="Proxima Nova"/>
                <a:sym typeface="Proxima Nova"/>
              </a:rPr>
              <a:t>Aiganysh Ulanova</a:t>
            </a:r>
            <a:endParaRPr sz="1800">
              <a:solidFill>
                <a:schemeClr val="lt1"/>
              </a:solidFill>
              <a:highlight>
                <a:schemeClr val="dk1"/>
              </a:highlight>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241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Arial"/>
                <a:ea typeface="Arial"/>
                <a:cs typeface="Arial"/>
                <a:sym typeface="Arial"/>
              </a:rPr>
              <a:t>Use defined biomass for function optimization</a:t>
            </a:r>
            <a:endParaRPr sz="2500">
              <a:latin typeface="Arial"/>
              <a:ea typeface="Arial"/>
              <a:cs typeface="Arial"/>
              <a:sym typeface="Arial"/>
            </a:endParaRPr>
          </a:p>
        </p:txBody>
      </p:sp>
      <p:sp>
        <p:nvSpPr>
          <p:cNvPr id="157" name="Google Shape;157;p22"/>
          <p:cNvSpPr/>
          <p:nvPr/>
        </p:nvSpPr>
        <p:spPr>
          <a:xfrm>
            <a:off x="4469305" y="1421816"/>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8" name="Google Shape;158;p22"/>
          <p:cNvSpPr/>
          <p:nvPr/>
        </p:nvSpPr>
        <p:spPr>
          <a:xfrm>
            <a:off x="4469305" y="1779509"/>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9" name="Google Shape;159;p22"/>
          <p:cNvSpPr/>
          <p:nvPr/>
        </p:nvSpPr>
        <p:spPr>
          <a:xfrm>
            <a:off x="4469305" y="2325989"/>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0" name="Google Shape;160;p22"/>
          <p:cNvSpPr/>
          <p:nvPr/>
        </p:nvSpPr>
        <p:spPr>
          <a:xfrm>
            <a:off x="5331250" y="2325989"/>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1" name="Google Shape;161;p22"/>
          <p:cNvSpPr/>
          <p:nvPr/>
        </p:nvSpPr>
        <p:spPr>
          <a:xfrm>
            <a:off x="3607360" y="2325989"/>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2" name="Google Shape;162;p22"/>
          <p:cNvSpPr/>
          <p:nvPr/>
        </p:nvSpPr>
        <p:spPr>
          <a:xfrm>
            <a:off x="5331250" y="2786396"/>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3" name="Google Shape;163;p22"/>
          <p:cNvSpPr/>
          <p:nvPr/>
        </p:nvSpPr>
        <p:spPr>
          <a:xfrm>
            <a:off x="4469305" y="2786396"/>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4" name="Google Shape;164;p22"/>
          <p:cNvSpPr/>
          <p:nvPr/>
        </p:nvSpPr>
        <p:spPr>
          <a:xfrm>
            <a:off x="3607360" y="2786396"/>
            <a:ext cx="5952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5" name="Google Shape;165;p22"/>
          <p:cNvSpPr/>
          <p:nvPr/>
        </p:nvSpPr>
        <p:spPr>
          <a:xfrm>
            <a:off x="2327032" y="1673533"/>
            <a:ext cx="324600" cy="4107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6" name="Google Shape;166;p22"/>
          <p:cNvSpPr/>
          <p:nvPr/>
        </p:nvSpPr>
        <p:spPr>
          <a:xfrm>
            <a:off x="2851775" y="2152872"/>
            <a:ext cx="324600" cy="4107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7" name="Google Shape;167;p22"/>
          <p:cNvSpPr/>
          <p:nvPr/>
        </p:nvSpPr>
        <p:spPr>
          <a:xfrm>
            <a:off x="1890619" y="2152872"/>
            <a:ext cx="324600" cy="4107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8" name="Google Shape;168;p22"/>
          <p:cNvSpPr/>
          <p:nvPr/>
        </p:nvSpPr>
        <p:spPr>
          <a:xfrm>
            <a:off x="1890619" y="2747499"/>
            <a:ext cx="324600" cy="4107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9" name="Google Shape;169;p22"/>
          <p:cNvSpPr/>
          <p:nvPr/>
        </p:nvSpPr>
        <p:spPr>
          <a:xfrm>
            <a:off x="2851775" y="2747499"/>
            <a:ext cx="324600" cy="4107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0" name="Google Shape;170;p22"/>
          <p:cNvSpPr/>
          <p:nvPr/>
        </p:nvSpPr>
        <p:spPr>
          <a:xfrm>
            <a:off x="6665690" y="1673533"/>
            <a:ext cx="396900" cy="335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1" name="Google Shape;171;p22"/>
          <p:cNvSpPr/>
          <p:nvPr/>
        </p:nvSpPr>
        <p:spPr>
          <a:xfrm>
            <a:off x="7062536" y="2152872"/>
            <a:ext cx="396900" cy="335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2" name="Google Shape;172;p22"/>
          <p:cNvSpPr/>
          <p:nvPr/>
        </p:nvSpPr>
        <p:spPr>
          <a:xfrm>
            <a:off x="6344720" y="2152872"/>
            <a:ext cx="396900" cy="335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3" name="Google Shape;173;p22"/>
          <p:cNvSpPr/>
          <p:nvPr/>
        </p:nvSpPr>
        <p:spPr>
          <a:xfrm>
            <a:off x="6741566" y="2632212"/>
            <a:ext cx="396900" cy="335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74" name="Google Shape;174;p22"/>
          <p:cNvCxnSpPr>
            <a:stCxn id="165" idx="1"/>
            <a:endCxn id="167" idx="0"/>
          </p:cNvCxnSpPr>
          <p:nvPr/>
        </p:nvCxnSpPr>
        <p:spPr>
          <a:xfrm flipH="1">
            <a:off x="2052832" y="1878883"/>
            <a:ext cx="274200" cy="273900"/>
          </a:xfrm>
          <a:prstGeom prst="straightConnector1">
            <a:avLst/>
          </a:prstGeom>
          <a:noFill/>
          <a:ln cap="flat" cmpd="sng" w="9525">
            <a:solidFill>
              <a:schemeClr val="dk1"/>
            </a:solidFill>
            <a:prstDash val="solid"/>
            <a:round/>
            <a:headEnd len="med" w="med" type="none"/>
            <a:tailEnd len="med" w="med" type="triangle"/>
          </a:ln>
        </p:spPr>
      </p:cxnSp>
      <p:cxnSp>
        <p:nvCxnSpPr>
          <p:cNvPr id="175" name="Google Shape;175;p22"/>
          <p:cNvCxnSpPr>
            <a:stCxn id="165" idx="3"/>
            <a:endCxn id="166" idx="0"/>
          </p:cNvCxnSpPr>
          <p:nvPr/>
        </p:nvCxnSpPr>
        <p:spPr>
          <a:xfrm>
            <a:off x="2651632" y="1878883"/>
            <a:ext cx="362400" cy="273900"/>
          </a:xfrm>
          <a:prstGeom prst="straightConnector1">
            <a:avLst/>
          </a:prstGeom>
          <a:noFill/>
          <a:ln cap="flat" cmpd="sng" w="9525">
            <a:solidFill>
              <a:schemeClr val="dk1"/>
            </a:solidFill>
            <a:prstDash val="solid"/>
            <a:round/>
            <a:headEnd len="med" w="med" type="none"/>
            <a:tailEnd len="med" w="med" type="triangle"/>
          </a:ln>
        </p:spPr>
      </p:cxnSp>
      <p:cxnSp>
        <p:nvCxnSpPr>
          <p:cNvPr id="176" name="Google Shape;176;p22"/>
          <p:cNvCxnSpPr>
            <a:stCxn id="167" idx="2"/>
            <a:endCxn id="168" idx="0"/>
          </p:cNvCxnSpPr>
          <p:nvPr/>
        </p:nvCxnSpPr>
        <p:spPr>
          <a:xfrm>
            <a:off x="2052919" y="2563572"/>
            <a:ext cx="0" cy="183900"/>
          </a:xfrm>
          <a:prstGeom prst="straightConnector1">
            <a:avLst/>
          </a:prstGeom>
          <a:noFill/>
          <a:ln cap="flat" cmpd="sng" w="9525">
            <a:solidFill>
              <a:schemeClr val="dk1"/>
            </a:solidFill>
            <a:prstDash val="solid"/>
            <a:round/>
            <a:headEnd len="med" w="med" type="none"/>
            <a:tailEnd len="med" w="med" type="triangle"/>
          </a:ln>
        </p:spPr>
      </p:cxnSp>
      <p:cxnSp>
        <p:nvCxnSpPr>
          <p:cNvPr id="177" name="Google Shape;177;p22"/>
          <p:cNvCxnSpPr>
            <a:stCxn id="166" idx="2"/>
            <a:endCxn id="169" idx="0"/>
          </p:cNvCxnSpPr>
          <p:nvPr/>
        </p:nvCxnSpPr>
        <p:spPr>
          <a:xfrm>
            <a:off x="3014075" y="2563572"/>
            <a:ext cx="0" cy="183900"/>
          </a:xfrm>
          <a:prstGeom prst="straightConnector1">
            <a:avLst/>
          </a:prstGeom>
          <a:noFill/>
          <a:ln cap="flat" cmpd="sng" w="9525">
            <a:solidFill>
              <a:schemeClr val="dk1"/>
            </a:solidFill>
            <a:prstDash val="solid"/>
            <a:round/>
            <a:headEnd len="med" w="med" type="none"/>
            <a:tailEnd len="med" w="med" type="triangle"/>
          </a:ln>
        </p:spPr>
      </p:cxnSp>
      <p:cxnSp>
        <p:nvCxnSpPr>
          <p:cNvPr id="178" name="Google Shape;178;p22"/>
          <p:cNvCxnSpPr>
            <a:stCxn id="157" idx="1"/>
            <a:endCxn id="165" idx="0"/>
          </p:cNvCxnSpPr>
          <p:nvPr/>
        </p:nvCxnSpPr>
        <p:spPr>
          <a:xfrm flipH="1">
            <a:off x="2489305" y="1525316"/>
            <a:ext cx="1980000" cy="148200"/>
          </a:xfrm>
          <a:prstGeom prst="straightConnector1">
            <a:avLst/>
          </a:prstGeom>
          <a:noFill/>
          <a:ln cap="flat" cmpd="sng" w="9525">
            <a:solidFill>
              <a:schemeClr val="dk1"/>
            </a:solidFill>
            <a:prstDash val="solid"/>
            <a:round/>
            <a:headEnd len="med" w="med" type="none"/>
            <a:tailEnd len="med" w="med" type="triangle"/>
          </a:ln>
        </p:spPr>
      </p:cxnSp>
      <p:sp>
        <p:nvSpPr>
          <p:cNvPr id="179" name="Google Shape;179;p22"/>
          <p:cNvSpPr/>
          <p:nvPr/>
        </p:nvSpPr>
        <p:spPr>
          <a:xfrm>
            <a:off x="2236858" y="3460387"/>
            <a:ext cx="595200" cy="1839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80" name="Google Shape;180;p22"/>
          <p:cNvCxnSpPr>
            <a:stCxn id="168" idx="2"/>
            <a:endCxn id="179" idx="0"/>
          </p:cNvCxnSpPr>
          <p:nvPr/>
        </p:nvCxnSpPr>
        <p:spPr>
          <a:xfrm>
            <a:off x="2052919" y="3158199"/>
            <a:ext cx="481500" cy="302100"/>
          </a:xfrm>
          <a:prstGeom prst="straightConnector1">
            <a:avLst/>
          </a:prstGeom>
          <a:noFill/>
          <a:ln cap="flat" cmpd="sng" w="9525">
            <a:solidFill>
              <a:schemeClr val="dk1"/>
            </a:solidFill>
            <a:prstDash val="solid"/>
            <a:round/>
            <a:headEnd len="med" w="med" type="none"/>
            <a:tailEnd len="med" w="med" type="triangle"/>
          </a:ln>
        </p:spPr>
      </p:cxnSp>
      <p:cxnSp>
        <p:nvCxnSpPr>
          <p:cNvPr id="181" name="Google Shape;181;p22"/>
          <p:cNvCxnSpPr>
            <a:stCxn id="169" idx="2"/>
            <a:endCxn id="179" idx="0"/>
          </p:cNvCxnSpPr>
          <p:nvPr/>
        </p:nvCxnSpPr>
        <p:spPr>
          <a:xfrm flipH="1">
            <a:off x="2534375" y="3158199"/>
            <a:ext cx="479700" cy="302100"/>
          </a:xfrm>
          <a:prstGeom prst="straightConnector1">
            <a:avLst/>
          </a:prstGeom>
          <a:noFill/>
          <a:ln cap="flat" cmpd="sng" w="9525">
            <a:solidFill>
              <a:schemeClr val="dk1"/>
            </a:solidFill>
            <a:prstDash val="solid"/>
            <a:round/>
            <a:headEnd len="med" w="med" type="none"/>
            <a:tailEnd len="med" w="med" type="triangle"/>
          </a:ln>
        </p:spPr>
      </p:cxnSp>
      <p:cxnSp>
        <p:nvCxnSpPr>
          <p:cNvPr id="182" name="Google Shape;182;p22"/>
          <p:cNvCxnSpPr>
            <a:stCxn id="157" idx="2"/>
            <a:endCxn id="158" idx="0"/>
          </p:cNvCxnSpPr>
          <p:nvPr/>
        </p:nvCxnSpPr>
        <p:spPr>
          <a:xfrm>
            <a:off x="4766905" y="1628816"/>
            <a:ext cx="0" cy="150600"/>
          </a:xfrm>
          <a:prstGeom prst="straightConnector1">
            <a:avLst/>
          </a:prstGeom>
          <a:noFill/>
          <a:ln cap="flat" cmpd="sng" w="9525">
            <a:solidFill>
              <a:schemeClr val="dk1"/>
            </a:solidFill>
            <a:prstDash val="solid"/>
            <a:round/>
            <a:headEnd len="med" w="med" type="none"/>
            <a:tailEnd len="med" w="med" type="triangle"/>
          </a:ln>
        </p:spPr>
      </p:cxnSp>
      <p:cxnSp>
        <p:nvCxnSpPr>
          <p:cNvPr id="183" name="Google Shape;183;p22"/>
          <p:cNvCxnSpPr>
            <a:stCxn id="158" idx="2"/>
            <a:endCxn id="161" idx="0"/>
          </p:cNvCxnSpPr>
          <p:nvPr/>
        </p:nvCxnSpPr>
        <p:spPr>
          <a:xfrm flipH="1">
            <a:off x="3905005" y="1986509"/>
            <a:ext cx="861900" cy="339600"/>
          </a:xfrm>
          <a:prstGeom prst="straightConnector1">
            <a:avLst/>
          </a:prstGeom>
          <a:noFill/>
          <a:ln cap="flat" cmpd="sng" w="9525">
            <a:solidFill>
              <a:schemeClr val="dk1"/>
            </a:solidFill>
            <a:prstDash val="solid"/>
            <a:round/>
            <a:headEnd len="med" w="med" type="none"/>
            <a:tailEnd len="med" w="med" type="triangle"/>
          </a:ln>
        </p:spPr>
      </p:cxnSp>
      <p:cxnSp>
        <p:nvCxnSpPr>
          <p:cNvPr id="184" name="Google Shape;184;p22"/>
          <p:cNvCxnSpPr>
            <a:stCxn id="158" idx="2"/>
            <a:endCxn id="159" idx="0"/>
          </p:cNvCxnSpPr>
          <p:nvPr/>
        </p:nvCxnSpPr>
        <p:spPr>
          <a:xfrm>
            <a:off x="4766905" y="1986509"/>
            <a:ext cx="0" cy="339600"/>
          </a:xfrm>
          <a:prstGeom prst="straightConnector1">
            <a:avLst/>
          </a:prstGeom>
          <a:noFill/>
          <a:ln cap="flat" cmpd="sng" w="9525">
            <a:solidFill>
              <a:schemeClr val="dk1"/>
            </a:solidFill>
            <a:prstDash val="solid"/>
            <a:round/>
            <a:headEnd len="med" w="med" type="none"/>
            <a:tailEnd len="med" w="med" type="triangle"/>
          </a:ln>
        </p:spPr>
      </p:cxnSp>
      <p:cxnSp>
        <p:nvCxnSpPr>
          <p:cNvPr id="185" name="Google Shape;185;p22"/>
          <p:cNvCxnSpPr>
            <a:stCxn id="158" idx="2"/>
            <a:endCxn id="160" idx="0"/>
          </p:cNvCxnSpPr>
          <p:nvPr/>
        </p:nvCxnSpPr>
        <p:spPr>
          <a:xfrm>
            <a:off x="4766905" y="1986509"/>
            <a:ext cx="861900" cy="339600"/>
          </a:xfrm>
          <a:prstGeom prst="straightConnector1">
            <a:avLst/>
          </a:prstGeom>
          <a:noFill/>
          <a:ln cap="flat" cmpd="sng" w="9525">
            <a:solidFill>
              <a:schemeClr val="dk1"/>
            </a:solidFill>
            <a:prstDash val="solid"/>
            <a:round/>
            <a:headEnd len="med" w="med" type="none"/>
            <a:tailEnd len="med" w="med" type="triangle"/>
          </a:ln>
        </p:spPr>
      </p:cxnSp>
      <p:cxnSp>
        <p:nvCxnSpPr>
          <p:cNvPr id="186" name="Google Shape;186;p22"/>
          <p:cNvCxnSpPr>
            <a:stCxn id="161" idx="2"/>
            <a:endCxn id="164" idx="0"/>
          </p:cNvCxnSpPr>
          <p:nvPr/>
        </p:nvCxnSpPr>
        <p:spPr>
          <a:xfrm>
            <a:off x="3904960" y="2532989"/>
            <a:ext cx="0" cy="253500"/>
          </a:xfrm>
          <a:prstGeom prst="straightConnector1">
            <a:avLst/>
          </a:prstGeom>
          <a:noFill/>
          <a:ln cap="flat" cmpd="sng" w="9525">
            <a:solidFill>
              <a:schemeClr val="dk1"/>
            </a:solidFill>
            <a:prstDash val="solid"/>
            <a:round/>
            <a:headEnd len="med" w="med" type="none"/>
            <a:tailEnd len="med" w="med" type="triangle"/>
          </a:ln>
        </p:spPr>
      </p:cxnSp>
      <p:cxnSp>
        <p:nvCxnSpPr>
          <p:cNvPr id="187" name="Google Shape;187;p22"/>
          <p:cNvCxnSpPr>
            <a:stCxn id="159" idx="2"/>
            <a:endCxn id="163" idx="0"/>
          </p:cNvCxnSpPr>
          <p:nvPr/>
        </p:nvCxnSpPr>
        <p:spPr>
          <a:xfrm>
            <a:off x="4766905" y="2532989"/>
            <a:ext cx="0" cy="253500"/>
          </a:xfrm>
          <a:prstGeom prst="straightConnector1">
            <a:avLst/>
          </a:prstGeom>
          <a:noFill/>
          <a:ln cap="flat" cmpd="sng" w="9525">
            <a:solidFill>
              <a:schemeClr val="dk1"/>
            </a:solidFill>
            <a:prstDash val="solid"/>
            <a:round/>
            <a:headEnd len="med" w="med" type="none"/>
            <a:tailEnd len="med" w="med" type="triangle"/>
          </a:ln>
        </p:spPr>
      </p:cxnSp>
      <p:cxnSp>
        <p:nvCxnSpPr>
          <p:cNvPr id="188" name="Google Shape;188;p22"/>
          <p:cNvCxnSpPr>
            <a:stCxn id="160" idx="2"/>
            <a:endCxn id="162" idx="0"/>
          </p:cNvCxnSpPr>
          <p:nvPr/>
        </p:nvCxnSpPr>
        <p:spPr>
          <a:xfrm>
            <a:off x="5628850" y="2532989"/>
            <a:ext cx="0" cy="253500"/>
          </a:xfrm>
          <a:prstGeom prst="straightConnector1">
            <a:avLst/>
          </a:prstGeom>
          <a:noFill/>
          <a:ln cap="flat" cmpd="sng" w="9525">
            <a:solidFill>
              <a:schemeClr val="dk1"/>
            </a:solidFill>
            <a:prstDash val="solid"/>
            <a:round/>
            <a:headEnd len="med" w="med" type="none"/>
            <a:tailEnd len="med" w="med" type="triangle"/>
          </a:ln>
        </p:spPr>
      </p:cxnSp>
      <p:sp>
        <p:nvSpPr>
          <p:cNvPr id="189" name="Google Shape;189;p22"/>
          <p:cNvSpPr/>
          <p:nvPr/>
        </p:nvSpPr>
        <p:spPr>
          <a:xfrm>
            <a:off x="4469305" y="3435591"/>
            <a:ext cx="595200" cy="183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90" name="Google Shape;190;p22"/>
          <p:cNvCxnSpPr>
            <a:stCxn id="163" idx="2"/>
            <a:endCxn id="189" idx="0"/>
          </p:cNvCxnSpPr>
          <p:nvPr/>
        </p:nvCxnSpPr>
        <p:spPr>
          <a:xfrm>
            <a:off x="4766905" y="2993396"/>
            <a:ext cx="0" cy="4422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2"/>
          <p:cNvSpPr/>
          <p:nvPr/>
        </p:nvSpPr>
        <p:spPr>
          <a:xfrm>
            <a:off x="6642422" y="3460387"/>
            <a:ext cx="595200" cy="183900"/>
          </a:xfrm>
          <a:prstGeom prst="rect">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92" name="Google Shape;192;p22"/>
          <p:cNvCxnSpPr>
            <a:stCxn id="170" idx="4"/>
            <a:endCxn id="172" idx="0"/>
          </p:cNvCxnSpPr>
          <p:nvPr/>
        </p:nvCxnSpPr>
        <p:spPr>
          <a:xfrm flipH="1">
            <a:off x="6543140" y="2008633"/>
            <a:ext cx="321000" cy="144300"/>
          </a:xfrm>
          <a:prstGeom prst="straightConnector1">
            <a:avLst/>
          </a:prstGeom>
          <a:noFill/>
          <a:ln cap="flat" cmpd="sng" w="9525">
            <a:solidFill>
              <a:schemeClr val="dk1"/>
            </a:solidFill>
            <a:prstDash val="solid"/>
            <a:round/>
            <a:headEnd len="med" w="med" type="none"/>
            <a:tailEnd len="med" w="med" type="triangle"/>
          </a:ln>
        </p:spPr>
      </p:cxnSp>
      <p:cxnSp>
        <p:nvCxnSpPr>
          <p:cNvPr id="193" name="Google Shape;193;p22"/>
          <p:cNvCxnSpPr>
            <a:stCxn id="170" idx="4"/>
            <a:endCxn id="171" idx="0"/>
          </p:cNvCxnSpPr>
          <p:nvPr/>
        </p:nvCxnSpPr>
        <p:spPr>
          <a:xfrm>
            <a:off x="6864140" y="2008633"/>
            <a:ext cx="396900" cy="144300"/>
          </a:xfrm>
          <a:prstGeom prst="straightConnector1">
            <a:avLst/>
          </a:prstGeom>
          <a:noFill/>
          <a:ln cap="flat" cmpd="sng" w="9525">
            <a:solidFill>
              <a:schemeClr val="dk1"/>
            </a:solidFill>
            <a:prstDash val="solid"/>
            <a:round/>
            <a:headEnd len="med" w="med" type="none"/>
            <a:tailEnd len="med" w="med" type="triangle"/>
          </a:ln>
        </p:spPr>
      </p:cxnSp>
      <p:cxnSp>
        <p:nvCxnSpPr>
          <p:cNvPr id="194" name="Google Shape;194;p22"/>
          <p:cNvCxnSpPr>
            <a:stCxn id="172" idx="4"/>
            <a:endCxn id="173" idx="0"/>
          </p:cNvCxnSpPr>
          <p:nvPr/>
        </p:nvCxnSpPr>
        <p:spPr>
          <a:xfrm>
            <a:off x="6543170" y="2487972"/>
            <a:ext cx="396900" cy="144300"/>
          </a:xfrm>
          <a:prstGeom prst="straightConnector1">
            <a:avLst/>
          </a:prstGeom>
          <a:noFill/>
          <a:ln cap="flat" cmpd="sng" w="9525">
            <a:solidFill>
              <a:schemeClr val="dk1"/>
            </a:solidFill>
            <a:prstDash val="solid"/>
            <a:round/>
            <a:headEnd len="med" w="med" type="none"/>
            <a:tailEnd len="med" w="med" type="triangle"/>
          </a:ln>
        </p:spPr>
      </p:cxnSp>
      <p:cxnSp>
        <p:nvCxnSpPr>
          <p:cNvPr id="195" name="Google Shape;195;p22"/>
          <p:cNvCxnSpPr>
            <a:stCxn id="171" idx="4"/>
            <a:endCxn id="173" idx="0"/>
          </p:cNvCxnSpPr>
          <p:nvPr/>
        </p:nvCxnSpPr>
        <p:spPr>
          <a:xfrm flipH="1">
            <a:off x="6939986" y="2487972"/>
            <a:ext cx="321000" cy="144300"/>
          </a:xfrm>
          <a:prstGeom prst="straightConnector1">
            <a:avLst/>
          </a:prstGeom>
          <a:noFill/>
          <a:ln cap="flat" cmpd="sng" w="9525">
            <a:solidFill>
              <a:schemeClr val="dk1"/>
            </a:solidFill>
            <a:prstDash val="solid"/>
            <a:round/>
            <a:headEnd len="med" w="med" type="none"/>
            <a:tailEnd len="med" w="med" type="triangle"/>
          </a:ln>
        </p:spPr>
      </p:cxnSp>
      <p:cxnSp>
        <p:nvCxnSpPr>
          <p:cNvPr id="196" name="Google Shape;196;p22"/>
          <p:cNvCxnSpPr>
            <a:stCxn id="173" idx="4"/>
            <a:endCxn id="191" idx="0"/>
          </p:cNvCxnSpPr>
          <p:nvPr/>
        </p:nvCxnSpPr>
        <p:spPr>
          <a:xfrm>
            <a:off x="6940016" y="2967312"/>
            <a:ext cx="0" cy="493200"/>
          </a:xfrm>
          <a:prstGeom prst="straightConnector1">
            <a:avLst/>
          </a:prstGeom>
          <a:noFill/>
          <a:ln cap="flat" cmpd="sng" w="9525">
            <a:solidFill>
              <a:schemeClr val="dk1"/>
            </a:solidFill>
            <a:prstDash val="solid"/>
            <a:round/>
            <a:headEnd len="med" w="med" type="none"/>
            <a:tailEnd len="med" w="med" type="triangle"/>
          </a:ln>
        </p:spPr>
      </p:cxnSp>
      <p:cxnSp>
        <p:nvCxnSpPr>
          <p:cNvPr id="197" name="Google Shape;197;p22"/>
          <p:cNvCxnSpPr>
            <a:stCxn id="157" idx="3"/>
            <a:endCxn id="170" idx="2"/>
          </p:cNvCxnSpPr>
          <p:nvPr/>
        </p:nvCxnSpPr>
        <p:spPr>
          <a:xfrm>
            <a:off x="5064505" y="1525316"/>
            <a:ext cx="1601100" cy="315900"/>
          </a:xfrm>
          <a:prstGeom prst="straightConnector1">
            <a:avLst/>
          </a:prstGeom>
          <a:noFill/>
          <a:ln cap="flat" cmpd="sng" w="9525">
            <a:solidFill>
              <a:schemeClr val="dk1"/>
            </a:solidFill>
            <a:prstDash val="solid"/>
            <a:round/>
            <a:headEnd len="med" w="med" type="none"/>
            <a:tailEnd len="med" w="med" type="triangle"/>
          </a:ln>
        </p:spPr>
      </p:cxnSp>
      <p:sp>
        <p:nvSpPr>
          <p:cNvPr id="198" name="Google Shape;198;p22"/>
          <p:cNvSpPr/>
          <p:nvPr/>
        </p:nvSpPr>
        <p:spPr>
          <a:xfrm>
            <a:off x="1264911" y="1525377"/>
            <a:ext cx="274200" cy="16053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9" name="Google Shape;199;p22"/>
          <p:cNvSpPr txBox="1"/>
          <p:nvPr/>
        </p:nvSpPr>
        <p:spPr>
          <a:xfrm rot="-5400000">
            <a:off x="608050" y="2115237"/>
            <a:ext cx="11757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Reactions</a:t>
            </a:r>
            <a:endParaRPr sz="1200">
              <a:solidFill>
                <a:schemeClr val="dk1"/>
              </a:solidFill>
            </a:endParaRPr>
          </a:p>
        </p:txBody>
      </p:sp>
      <p:sp>
        <p:nvSpPr>
          <p:cNvPr id="200" name="Google Shape;200;p22"/>
          <p:cNvSpPr/>
          <p:nvPr/>
        </p:nvSpPr>
        <p:spPr>
          <a:xfrm>
            <a:off x="1264911" y="3367645"/>
            <a:ext cx="274200" cy="4929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1" name="Google Shape;201;p22"/>
          <p:cNvSpPr txBox="1"/>
          <p:nvPr/>
        </p:nvSpPr>
        <p:spPr>
          <a:xfrm>
            <a:off x="3068500" y="4080750"/>
            <a:ext cx="9702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Biomass_1</a:t>
            </a:r>
            <a:endParaRPr sz="1200">
              <a:solidFill>
                <a:schemeClr val="dk1"/>
              </a:solidFill>
            </a:endParaRPr>
          </a:p>
        </p:txBody>
      </p:sp>
      <p:cxnSp>
        <p:nvCxnSpPr>
          <p:cNvPr id="202" name="Google Shape;202;p22"/>
          <p:cNvCxnSpPr/>
          <p:nvPr/>
        </p:nvCxnSpPr>
        <p:spPr>
          <a:xfrm flipH="1">
            <a:off x="3320390" y="1090612"/>
            <a:ext cx="36300" cy="2744100"/>
          </a:xfrm>
          <a:prstGeom prst="straightConnector1">
            <a:avLst/>
          </a:prstGeom>
          <a:noFill/>
          <a:ln cap="flat" cmpd="sng" w="38100">
            <a:solidFill>
              <a:schemeClr val="dk1"/>
            </a:solidFill>
            <a:prstDash val="solid"/>
            <a:round/>
            <a:headEnd len="med" w="med" type="none"/>
            <a:tailEnd len="med" w="med" type="none"/>
          </a:ln>
        </p:spPr>
      </p:cxnSp>
      <p:cxnSp>
        <p:nvCxnSpPr>
          <p:cNvPr id="203" name="Google Shape;203;p22"/>
          <p:cNvCxnSpPr/>
          <p:nvPr/>
        </p:nvCxnSpPr>
        <p:spPr>
          <a:xfrm>
            <a:off x="6205852" y="1082333"/>
            <a:ext cx="1800" cy="2752200"/>
          </a:xfrm>
          <a:prstGeom prst="straightConnector1">
            <a:avLst/>
          </a:prstGeom>
          <a:noFill/>
          <a:ln cap="flat" cmpd="sng" w="38100">
            <a:solidFill>
              <a:schemeClr val="dk1"/>
            </a:solidFill>
            <a:prstDash val="solid"/>
            <a:round/>
            <a:headEnd len="med" w="med" type="none"/>
            <a:tailEnd len="med" w="med" type="none"/>
          </a:ln>
        </p:spPr>
      </p:cxnSp>
      <p:sp>
        <p:nvSpPr>
          <p:cNvPr id="204" name="Google Shape;204;p22"/>
          <p:cNvSpPr/>
          <p:nvPr/>
        </p:nvSpPr>
        <p:spPr>
          <a:xfrm>
            <a:off x="1643591" y="3367645"/>
            <a:ext cx="6266400" cy="4929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5" name="Google Shape;205;p22"/>
          <p:cNvSpPr txBox="1"/>
          <p:nvPr/>
        </p:nvSpPr>
        <p:spPr>
          <a:xfrm>
            <a:off x="1798602" y="1028550"/>
            <a:ext cx="14067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Bacteria 1-specific</a:t>
            </a:r>
            <a:endParaRPr sz="1000">
              <a:solidFill>
                <a:schemeClr val="dk1"/>
              </a:solidFill>
            </a:endParaRPr>
          </a:p>
          <a:p>
            <a:pPr indent="0" lvl="0" marL="0" rtl="0" algn="ctr">
              <a:spcBef>
                <a:spcPts val="0"/>
              </a:spcBef>
              <a:spcAft>
                <a:spcPts val="0"/>
              </a:spcAft>
              <a:buNone/>
            </a:pPr>
            <a:r>
              <a:rPr lang="en" sz="1000">
                <a:solidFill>
                  <a:schemeClr val="dk1"/>
                </a:solidFill>
              </a:rPr>
              <a:t>Reactions</a:t>
            </a:r>
            <a:endParaRPr sz="1000">
              <a:solidFill>
                <a:schemeClr val="dk1"/>
              </a:solidFill>
            </a:endParaRPr>
          </a:p>
        </p:txBody>
      </p:sp>
      <p:sp>
        <p:nvSpPr>
          <p:cNvPr id="206" name="Google Shape;206;p22"/>
          <p:cNvSpPr txBox="1"/>
          <p:nvPr/>
        </p:nvSpPr>
        <p:spPr>
          <a:xfrm>
            <a:off x="4077945" y="1028550"/>
            <a:ext cx="14067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Consensus Reactions</a:t>
            </a:r>
            <a:endParaRPr sz="1000">
              <a:solidFill>
                <a:schemeClr val="dk1"/>
              </a:solidFill>
            </a:endParaRPr>
          </a:p>
        </p:txBody>
      </p:sp>
      <p:sp>
        <p:nvSpPr>
          <p:cNvPr id="207" name="Google Shape;207;p22"/>
          <p:cNvSpPr txBox="1"/>
          <p:nvPr/>
        </p:nvSpPr>
        <p:spPr>
          <a:xfrm>
            <a:off x="6236674" y="1028550"/>
            <a:ext cx="14067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Bacteria 2-specific</a:t>
            </a:r>
            <a:endParaRPr sz="1000">
              <a:solidFill>
                <a:schemeClr val="dk1"/>
              </a:solidFill>
            </a:endParaRPr>
          </a:p>
          <a:p>
            <a:pPr indent="0" lvl="0" marL="0" rtl="0" algn="ctr">
              <a:spcBef>
                <a:spcPts val="0"/>
              </a:spcBef>
              <a:spcAft>
                <a:spcPts val="0"/>
              </a:spcAft>
              <a:buNone/>
            </a:pPr>
            <a:r>
              <a:rPr lang="en" sz="1000">
                <a:solidFill>
                  <a:schemeClr val="dk1"/>
                </a:solidFill>
              </a:rPr>
              <a:t>Reactions</a:t>
            </a:r>
            <a:endParaRPr sz="1000">
              <a:solidFill>
                <a:schemeClr val="dk1"/>
              </a:solidFill>
            </a:endParaRPr>
          </a:p>
        </p:txBody>
      </p:sp>
      <p:sp>
        <p:nvSpPr>
          <p:cNvPr id="208" name="Google Shape;208;p22"/>
          <p:cNvSpPr/>
          <p:nvPr/>
        </p:nvSpPr>
        <p:spPr>
          <a:xfrm>
            <a:off x="1643591" y="1056010"/>
            <a:ext cx="6266400" cy="22818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9" name="Google Shape;209;p22"/>
          <p:cNvSpPr/>
          <p:nvPr/>
        </p:nvSpPr>
        <p:spPr>
          <a:xfrm rot="-5400000">
            <a:off x="3473350" y="2951400"/>
            <a:ext cx="160500" cy="20385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0" name="Google Shape;210;p22"/>
          <p:cNvSpPr/>
          <p:nvPr/>
        </p:nvSpPr>
        <p:spPr>
          <a:xfrm rot="-5400000">
            <a:off x="5784750" y="2951400"/>
            <a:ext cx="160500" cy="20385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1" name="Google Shape;211;p22"/>
          <p:cNvSpPr txBox="1"/>
          <p:nvPr/>
        </p:nvSpPr>
        <p:spPr>
          <a:xfrm rot="-5400000">
            <a:off x="608050" y="3408900"/>
            <a:ext cx="11757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Biomass</a:t>
            </a:r>
            <a:endParaRPr sz="1200">
              <a:solidFill>
                <a:schemeClr val="dk1"/>
              </a:solidFill>
            </a:endParaRPr>
          </a:p>
        </p:txBody>
      </p:sp>
      <p:sp>
        <p:nvSpPr>
          <p:cNvPr id="212" name="Google Shape;212;p22"/>
          <p:cNvSpPr txBox="1"/>
          <p:nvPr/>
        </p:nvSpPr>
        <p:spPr>
          <a:xfrm>
            <a:off x="5379900" y="4050900"/>
            <a:ext cx="9702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Biomass_2</a:t>
            </a:r>
            <a:endParaRPr sz="1200">
              <a:solidFill>
                <a:schemeClr val="dk1"/>
              </a:solidFill>
            </a:endParaRPr>
          </a:p>
        </p:txBody>
      </p:sp>
      <p:sp>
        <p:nvSpPr>
          <p:cNvPr id="213" name="Google Shape;213;p22"/>
          <p:cNvSpPr txBox="1"/>
          <p:nvPr/>
        </p:nvSpPr>
        <p:spPr>
          <a:xfrm>
            <a:off x="3905000" y="3592700"/>
            <a:ext cx="1806900" cy="20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rPr>
              <a:t>Consensus Biomass</a:t>
            </a:r>
            <a:endParaRPr sz="1200">
              <a:solidFill>
                <a:schemeClr val="accent3"/>
              </a:solidFill>
            </a:endParaRPr>
          </a:p>
        </p:txBody>
      </p:sp>
      <p:sp>
        <p:nvSpPr>
          <p:cNvPr id="214" name="Google Shape;214;p22"/>
          <p:cNvSpPr txBox="1"/>
          <p:nvPr/>
        </p:nvSpPr>
        <p:spPr>
          <a:xfrm>
            <a:off x="317525" y="4267050"/>
            <a:ext cx="8568900" cy="572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Define matrix coefficient for optimized biomass =</a:t>
            </a:r>
            <a:endParaRPr sz="17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Average coefficients of Biomass_1 and Biomass_2 </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6200" y="312925"/>
            <a:ext cx="771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Arial"/>
                <a:ea typeface="Arial"/>
                <a:cs typeface="Arial"/>
                <a:sym typeface="Arial"/>
              </a:rPr>
              <a:t>Flux balance </a:t>
            </a:r>
            <a:r>
              <a:rPr b="1" lang="en">
                <a:solidFill>
                  <a:srgbClr val="000000"/>
                </a:solidFill>
                <a:latin typeface="Arial"/>
                <a:ea typeface="Arial"/>
                <a:cs typeface="Arial"/>
                <a:sym typeface="Arial"/>
              </a:rPr>
              <a:t>analysis</a:t>
            </a:r>
            <a:r>
              <a:rPr b="1" lang="en">
                <a:solidFill>
                  <a:srgbClr val="000000"/>
                </a:solidFill>
                <a:latin typeface="Arial"/>
                <a:ea typeface="Arial"/>
                <a:cs typeface="Arial"/>
                <a:sym typeface="Arial"/>
              </a:rPr>
              <a:t> as a filter for feasibility</a:t>
            </a:r>
            <a:endParaRPr b="1">
              <a:solidFill>
                <a:srgbClr val="000000"/>
              </a:solidFill>
              <a:latin typeface="Arial"/>
              <a:ea typeface="Arial"/>
              <a:cs typeface="Arial"/>
              <a:sym typeface="Arial"/>
            </a:endParaRPr>
          </a:p>
        </p:txBody>
      </p:sp>
      <p:sp>
        <p:nvSpPr>
          <p:cNvPr id="220" name="Google Shape;2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23"/>
          <p:cNvPicPr preferRelativeResize="0"/>
          <p:nvPr/>
        </p:nvPicPr>
        <p:blipFill rotWithShape="1">
          <a:blip r:embed="rId3">
            <a:alphaModFix/>
          </a:blip>
          <a:srcRect b="0" l="0" r="0" t="15469"/>
          <a:stretch/>
        </p:blipFill>
        <p:spPr>
          <a:xfrm>
            <a:off x="76200" y="902275"/>
            <a:ext cx="9019075" cy="3942374"/>
          </a:xfrm>
          <a:prstGeom prst="rect">
            <a:avLst/>
          </a:prstGeom>
          <a:noFill/>
          <a:ln>
            <a:noFill/>
          </a:ln>
        </p:spPr>
      </p:pic>
      <p:pic>
        <p:nvPicPr>
          <p:cNvPr id="222" name="Google Shape;222;p23"/>
          <p:cNvPicPr preferRelativeResize="0"/>
          <p:nvPr/>
        </p:nvPicPr>
        <p:blipFill>
          <a:blip r:embed="rId4">
            <a:alphaModFix/>
          </a:blip>
          <a:stretch>
            <a:fillRect/>
          </a:stretch>
        </p:blipFill>
        <p:spPr>
          <a:xfrm>
            <a:off x="7439301" y="31225"/>
            <a:ext cx="1676399" cy="5520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4"/>
          <p:cNvPicPr preferRelativeResize="0"/>
          <p:nvPr/>
        </p:nvPicPr>
        <p:blipFill>
          <a:blip r:embed="rId3">
            <a:alphaModFix/>
          </a:blip>
          <a:stretch>
            <a:fillRect/>
          </a:stretch>
        </p:blipFill>
        <p:spPr>
          <a:xfrm>
            <a:off x="5411725" y="1537575"/>
            <a:ext cx="2803089" cy="2696750"/>
          </a:xfrm>
          <a:prstGeom prst="rect">
            <a:avLst/>
          </a:prstGeom>
          <a:noFill/>
          <a:ln>
            <a:noFill/>
          </a:ln>
        </p:spPr>
      </p:pic>
      <p:pic>
        <p:nvPicPr>
          <p:cNvPr id="228" name="Google Shape;228;p24"/>
          <p:cNvPicPr preferRelativeResize="0"/>
          <p:nvPr/>
        </p:nvPicPr>
        <p:blipFill>
          <a:blip r:embed="rId4">
            <a:alphaModFix/>
          </a:blip>
          <a:stretch>
            <a:fillRect/>
          </a:stretch>
        </p:blipFill>
        <p:spPr>
          <a:xfrm>
            <a:off x="851525" y="1537575"/>
            <a:ext cx="2963550" cy="2696750"/>
          </a:xfrm>
          <a:prstGeom prst="rect">
            <a:avLst/>
          </a:prstGeom>
          <a:noFill/>
          <a:ln>
            <a:noFill/>
          </a:ln>
        </p:spPr>
      </p:pic>
      <p:sp>
        <p:nvSpPr>
          <p:cNvPr id="229" name="Google Shape;229;p24"/>
          <p:cNvSpPr/>
          <p:nvPr/>
        </p:nvSpPr>
        <p:spPr>
          <a:xfrm>
            <a:off x="732000" y="1515225"/>
            <a:ext cx="3220800" cy="272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30" name="Google Shape;230;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b="1" lang="en" sz="2500">
                <a:latin typeface="Arial"/>
                <a:ea typeface="Arial"/>
                <a:cs typeface="Arial"/>
                <a:sym typeface="Arial"/>
              </a:rPr>
              <a:t>Present reactions in binary string </a:t>
            </a:r>
            <a:endParaRPr sz="2500">
              <a:latin typeface="Arial"/>
              <a:ea typeface="Arial"/>
              <a:cs typeface="Arial"/>
              <a:sym typeface="Arial"/>
            </a:endParaRPr>
          </a:p>
        </p:txBody>
      </p:sp>
      <p:sp>
        <p:nvSpPr>
          <p:cNvPr id="231" name="Google Shape;231;p24"/>
          <p:cNvSpPr txBox="1"/>
          <p:nvPr/>
        </p:nvSpPr>
        <p:spPr>
          <a:xfrm>
            <a:off x="311700" y="645275"/>
            <a:ext cx="41322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Bacteria </a:t>
            </a:r>
            <a:r>
              <a:rPr lang="en" sz="1800">
                <a:solidFill>
                  <a:schemeClr val="dk1"/>
                </a:solidFill>
                <a:latin typeface="Proxima Nova"/>
                <a:ea typeface="Proxima Nova"/>
                <a:cs typeface="Proxima Nova"/>
                <a:sym typeface="Proxima Nova"/>
              </a:rPr>
              <a:t>1</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a:t>
            </a:r>
            <a:r>
              <a:rPr lang="en" sz="1050">
                <a:solidFill>
                  <a:srgbClr val="212121"/>
                </a:solidFill>
                <a:highlight>
                  <a:srgbClr val="FFFFFF"/>
                </a:highlight>
                <a:latin typeface="Courier New"/>
                <a:ea typeface="Courier New"/>
                <a:cs typeface="Courier New"/>
                <a:sym typeface="Courier New"/>
              </a:rPr>
              <a:t>1,1,1,1,1,0,0,0,1,1,1,0,0,1,1,1,0,0,1,1,0,0</a:t>
            </a:r>
            <a:r>
              <a:rPr lang="en" sz="1800">
                <a:solidFill>
                  <a:schemeClr val="accent3"/>
                </a:solidFill>
                <a:latin typeface="Proxima Nova"/>
                <a:ea typeface="Proxima Nova"/>
                <a:cs typeface="Proxima Nova"/>
                <a:sym typeface="Proxima Nova"/>
              </a:rPr>
              <a:t>]</a:t>
            </a:r>
            <a:endParaRPr sz="1800">
              <a:solidFill>
                <a:schemeClr val="accent3"/>
              </a:solidFill>
              <a:latin typeface="Proxima Nova"/>
              <a:ea typeface="Proxima Nova"/>
              <a:cs typeface="Proxima Nova"/>
              <a:sym typeface="Proxima Nova"/>
            </a:endParaRPr>
          </a:p>
        </p:txBody>
      </p:sp>
      <p:sp>
        <p:nvSpPr>
          <p:cNvPr id="232" name="Google Shape;232;p24"/>
          <p:cNvSpPr txBox="1"/>
          <p:nvPr/>
        </p:nvSpPr>
        <p:spPr>
          <a:xfrm>
            <a:off x="4700100" y="645275"/>
            <a:ext cx="41322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Bacteria </a:t>
            </a:r>
            <a:r>
              <a:rPr lang="en" sz="1800">
                <a:solidFill>
                  <a:schemeClr val="dk1"/>
                </a:solidFill>
                <a:latin typeface="Proxima Nova"/>
                <a:ea typeface="Proxima Nova"/>
                <a:cs typeface="Proxima Nova"/>
                <a:sym typeface="Proxima Nova"/>
              </a:rPr>
              <a:t>2</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a:t>
            </a:r>
            <a:r>
              <a:rPr lang="en" sz="1050">
                <a:solidFill>
                  <a:srgbClr val="212121"/>
                </a:solidFill>
                <a:highlight>
                  <a:srgbClr val="FFFFFF"/>
                </a:highlight>
                <a:latin typeface="Courier New"/>
                <a:ea typeface="Courier New"/>
                <a:cs typeface="Courier New"/>
                <a:sym typeface="Courier New"/>
              </a:rPr>
              <a:t>0,0,0,0,0,1,1,1,1,1,0,1,1,1,0,1,1,1,1,1,1,1</a:t>
            </a:r>
            <a:r>
              <a:rPr lang="en" sz="1800">
                <a:solidFill>
                  <a:schemeClr val="accent3"/>
                </a:solidFill>
                <a:latin typeface="Proxima Nova"/>
                <a:ea typeface="Proxima Nova"/>
                <a:cs typeface="Proxima Nova"/>
                <a:sym typeface="Proxima Nova"/>
              </a:rPr>
              <a:t>]</a:t>
            </a:r>
            <a:endParaRPr sz="1800">
              <a:solidFill>
                <a:schemeClr val="accent3"/>
              </a:solidFill>
              <a:latin typeface="Proxima Nova"/>
              <a:ea typeface="Proxima Nova"/>
              <a:cs typeface="Proxima Nova"/>
              <a:sym typeface="Proxima Nova"/>
            </a:endParaRPr>
          </a:p>
        </p:txBody>
      </p:sp>
      <p:sp>
        <p:nvSpPr>
          <p:cNvPr id="233" name="Google Shape;233;p24"/>
          <p:cNvSpPr/>
          <p:nvPr/>
        </p:nvSpPr>
        <p:spPr>
          <a:xfrm>
            <a:off x="5155788" y="1515225"/>
            <a:ext cx="3220800" cy="272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234" name="Google Shape;234;p24"/>
          <p:cNvCxnSpPr/>
          <p:nvPr/>
        </p:nvCxnSpPr>
        <p:spPr>
          <a:xfrm flipH="1">
            <a:off x="732000" y="1145675"/>
            <a:ext cx="1645800" cy="338400"/>
          </a:xfrm>
          <a:prstGeom prst="straightConnector1">
            <a:avLst/>
          </a:prstGeom>
          <a:noFill/>
          <a:ln cap="flat" cmpd="sng" w="9525">
            <a:solidFill>
              <a:schemeClr val="dk1"/>
            </a:solidFill>
            <a:prstDash val="solid"/>
            <a:round/>
            <a:headEnd len="med" w="med" type="none"/>
            <a:tailEnd len="med" w="med" type="none"/>
          </a:ln>
        </p:spPr>
      </p:cxnSp>
      <p:cxnSp>
        <p:nvCxnSpPr>
          <p:cNvPr id="235" name="Google Shape;235;p24"/>
          <p:cNvCxnSpPr/>
          <p:nvPr/>
        </p:nvCxnSpPr>
        <p:spPr>
          <a:xfrm rot="10800000">
            <a:off x="2359200" y="1150575"/>
            <a:ext cx="1589100" cy="33900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24"/>
          <p:cNvCxnSpPr/>
          <p:nvPr/>
        </p:nvCxnSpPr>
        <p:spPr>
          <a:xfrm flipH="1">
            <a:off x="5151600" y="1145675"/>
            <a:ext cx="1645800" cy="3384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24"/>
          <p:cNvCxnSpPr/>
          <p:nvPr/>
        </p:nvCxnSpPr>
        <p:spPr>
          <a:xfrm rot="10800000">
            <a:off x="6778800" y="1150575"/>
            <a:ext cx="1589100" cy="3390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24"/>
          <p:cNvSpPr txBox="1"/>
          <p:nvPr/>
        </p:nvSpPr>
        <p:spPr>
          <a:xfrm>
            <a:off x="253200" y="4244550"/>
            <a:ext cx="8637600" cy="695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Build Stoichiometric matrix for bacterial organism metabolism profile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Binary string for metabolic </a:t>
            </a:r>
            <a:r>
              <a:rPr lang="en" sz="1600">
                <a:solidFill>
                  <a:schemeClr val="dk1"/>
                </a:solidFill>
              </a:rPr>
              <a:t>reactions to represent each organism</a:t>
            </a:r>
            <a:endParaRPr sz="1600">
              <a:solidFill>
                <a:schemeClr val="dk1"/>
              </a:solidFill>
            </a:endParaRPr>
          </a:p>
        </p:txBody>
      </p:sp>
      <p:sp>
        <p:nvSpPr>
          <p:cNvPr id="239" name="Google Shape;239;p24"/>
          <p:cNvSpPr txBox="1"/>
          <p:nvPr/>
        </p:nvSpPr>
        <p:spPr>
          <a:xfrm>
            <a:off x="3866275" y="3737700"/>
            <a:ext cx="1407000" cy="2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oxima Nova"/>
                <a:ea typeface="Proxima Nova"/>
                <a:cs typeface="Proxima Nova"/>
                <a:sym typeface="Proxima Nova"/>
              </a:rPr>
              <a:t>Reactions</a:t>
            </a:r>
            <a:endParaRPr sz="1600">
              <a:solidFill>
                <a:schemeClr val="dk1"/>
              </a:solidFill>
              <a:latin typeface="Proxima Nova"/>
              <a:ea typeface="Proxima Nova"/>
              <a:cs typeface="Proxima Nova"/>
              <a:sym typeface="Proxima Nova"/>
            </a:endParaRPr>
          </a:p>
        </p:txBody>
      </p:sp>
      <p:cxnSp>
        <p:nvCxnSpPr>
          <p:cNvPr id="240" name="Google Shape;240;p24"/>
          <p:cNvCxnSpPr/>
          <p:nvPr/>
        </p:nvCxnSpPr>
        <p:spPr>
          <a:xfrm flipH="1">
            <a:off x="3612084" y="3897137"/>
            <a:ext cx="493200" cy="5400"/>
          </a:xfrm>
          <a:prstGeom prst="straightConnector1">
            <a:avLst/>
          </a:prstGeom>
          <a:noFill/>
          <a:ln cap="flat" cmpd="sng" w="9525">
            <a:solidFill>
              <a:schemeClr val="dk1"/>
            </a:solidFill>
            <a:prstDash val="solid"/>
            <a:round/>
            <a:headEnd len="med" w="med" type="none"/>
            <a:tailEnd len="med" w="med" type="triangle"/>
          </a:ln>
        </p:spPr>
      </p:cxnSp>
      <p:cxnSp>
        <p:nvCxnSpPr>
          <p:cNvPr id="241" name="Google Shape;241;p24"/>
          <p:cNvCxnSpPr/>
          <p:nvPr/>
        </p:nvCxnSpPr>
        <p:spPr>
          <a:xfrm flipH="1" rot="10800000">
            <a:off x="5021124" y="3880789"/>
            <a:ext cx="390600" cy="6000"/>
          </a:xfrm>
          <a:prstGeom prst="straightConnector1">
            <a:avLst/>
          </a:prstGeom>
          <a:noFill/>
          <a:ln cap="flat" cmpd="sng" w="9525">
            <a:solidFill>
              <a:schemeClr val="dk1"/>
            </a:solidFill>
            <a:prstDash val="solid"/>
            <a:round/>
            <a:headEnd len="med" w="med" type="none"/>
            <a:tailEnd len="med" w="med" type="triangle"/>
          </a:ln>
        </p:spPr>
      </p:cxnSp>
      <p:sp>
        <p:nvSpPr>
          <p:cNvPr id="242" name="Google Shape;242;p24"/>
          <p:cNvSpPr txBox="1"/>
          <p:nvPr/>
        </p:nvSpPr>
        <p:spPr>
          <a:xfrm rot="-5400000">
            <a:off x="-189100" y="2443425"/>
            <a:ext cx="1369200" cy="4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oxima Nova"/>
                <a:ea typeface="Proxima Nova"/>
                <a:cs typeface="Proxima Nova"/>
                <a:sym typeface="Proxima Nova"/>
              </a:rPr>
              <a:t>Metabolites</a:t>
            </a:r>
            <a:endParaRPr sz="1600">
              <a:solidFill>
                <a:schemeClr val="dk1"/>
              </a:solidFill>
              <a:latin typeface="Proxima Nova"/>
              <a:ea typeface="Proxima Nova"/>
              <a:cs typeface="Proxima Nova"/>
              <a:sym typeface="Proxima Nova"/>
            </a:endParaRPr>
          </a:p>
        </p:txBody>
      </p:sp>
      <p:cxnSp>
        <p:nvCxnSpPr>
          <p:cNvPr id="243" name="Google Shape;243;p24"/>
          <p:cNvCxnSpPr/>
          <p:nvPr/>
        </p:nvCxnSpPr>
        <p:spPr>
          <a:xfrm flipH="1" rot="10800000">
            <a:off x="495500" y="1653675"/>
            <a:ext cx="4500" cy="310800"/>
          </a:xfrm>
          <a:prstGeom prst="straightConnector1">
            <a:avLst/>
          </a:prstGeom>
          <a:noFill/>
          <a:ln cap="flat" cmpd="sng" w="9525">
            <a:solidFill>
              <a:schemeClr val="dk1"/>
            </a:solidFill>
            <a:prstDash val="solid"/>
            <a:round/>
            <a:headEnd len="med" w="med" type="none"/>
            <a:tailEnd len="med" w="med" type="triangle"/>
          </a:ln>
        </p:spPr>
      </p:cxnSp>
      <p:cxnSp>
        <p:nvCxnSpPr>
          <p:cNvPr id="244" name="Google Shape;244;p24"/>
          <p:cNvCxnSpPr/>
          <p:nvPr/>
        </p:nvCxnSpPr>
        <p:spPr>
          <a:xfrm flipH="1">
            <a:off x="489200" y="3333675"/>
            <a:ext cx="6300" cy="320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rial"/>
                <a:ea typeface="Arial"/>
                <a:cs typeface="Arial"/>
                <a:sym typeface="Arial"/>
              </a:rPr>
              <a:t>Use genetics algorithms to stimulate mutation</a:t>
            </a:r>
            <a:endParaRPr b="1">
              <a:latin typeface="Arial"/>
              <a:ea typeface="Arial"/>
              <a:cs typeface="Arial"/>
              <a:sym typeface="Arial"/>
            </a:endParaRPr>
          </a:p>
        </p:txBody>
      </p:sp>
      <p:sp>
        <p:nvSpPr>
          <p:cNvPr id="250" name="Google Shape;250;p25"/>
          <p:cNvSpPr txBox="1"/>
          <p:nvPr>
            <p:ph idx="1" type="body"/>
          </p:nvPr>
        </p:nvSpPr>
        <p:spPr>
          <a:xfrm>
            <a:off x="311700" y="619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1200"/>
              </a:spcAft>
              <a:buNone/>
            </a:pPr>
            <a:r>
              <a:rPr lang="en">
                <a:solidFill>
                  <a:schemeClr val="dk1"/>
                </a:solidFill>
              </a:rPr>
              <a:t>[1,0,0,1,.....1,0]      [1,1,0,1,.....1,0]      [0,1,0,1,.....1,0] ………. [1,1,1,0,.....0,1]      [1,1,1,1,.....0,1]</a:t>
            </a:r>
            <a:endParaRPr>
              <a:solidFill>
                <a:schemeClr val="dk1"/>
              </a:solidFill>
            </a:endParaRPr>
          </a:p>
        </p:txBody>
      </p:sp>
      <p:cxnSp>
        <p:nvCxnSpPr>
          <p:cNvPr id="251" name="Google Shape;251;p25"/>
          <p:cNvCxnSpPr/>
          <p:nvPr/>
        </p:nvCxnSpPr>
        <p:spPr>
          <a:xfrm>
            <a:off x="1843975" y="1352175"/>
            <a:ext cx="380700" cy="0"/>
          </a:xfrm>
          <a:prstGeom prst="straightConnector1">
            <a:avLst/>
          </a:prstGeom>
          <a:noFill/>
          <a:ln cap="flat" cmpd="sng" w="9525">
            <a:solidFill>
              <a:schemeClr val="dk1"/>
            </a:solidFill>
            <a:prstDash val="solid"/>
            <a:round/>
            <a:headEnd len="med" w="med" type="none"/>
            <a:tailEnd len="med" w="med" type="triangle"/>
          </a:ln>
        </p:spPr>
      </p:cxnSp>
      <p:cxnSp>
        <p:nvCxnSpPr>
          <p:cNvPr id="252" name="Google Shape;252;p25"/>
          <p:cNvCxnSpPr/>
          <p:nvPr/>
        </p:nvCxnSpPr>
        <p:spPr>
          <a:xfrm>
            <a:off x="3425450" y="1352175"/>
            <a:ext cx="380700" cy="0"/>
          </a:xfrm>
          <a:prstGeom prst="straightConnector1">
            <a:avLst/>
          </a:prstGeom>
          <a:noFill/>
          <a:ln cap="flat" cmpd="sng" w="9525">
            <a:solidFill>
              <a:schemeClr val="dk1"/>
            </a:solidFill>
            <a:prstDash val="solid"/>
            <a:round/>
            <a:headEnd len="med" w="med" type="none"/>
            <a:tailEnd len="med" w="med" type="triangle"/>
          </a:ln>
        </p:spPr>
      </p:cxnSp>
      <p:cxnSp>
        <p:nvCxnSpPr>
          <p:cNvPr id="253" name="Google Shape;253;p25"/>
          <p:cNvCxnSpPr/>
          <p:nvPr/>
        </p:nvCxnSpPr>
        <p:spPr>
          <a:xfrm>
            <a:off x="6878900" y="1352175"/>
            <a:ext cx="380700" cy="0"/>
          </a:xfrm>
          <a:prstGeom prst="straightConnector1">
            <a:avLst/>
          </a:prstGeom>
          <a:noFill/>
          <a:ln cap="flat" cmpd="sng" w="9525">
            <a:solidFill>
              <a:schemeClr val="dk1"/>
            </a:solidFill>
            <a:prstDash val="solid"/>
            <a:round/>
            <a:headEnd len="med" w="med" type="none"/>
            <a:tailEnd len="med" w="med" type="triangle"/>
          </a:ln>
        </p:spPr>
      </p:cxnSp>
      <p:sp>
        <p:nvSpPr>
          <p:cNvPr id="254" name="Google Shape;254;p25"/>
          <p:cNvSpPr txBox="1"/>
          <p:nvPr/>
        </p:nvSpPr>
        <p:spPr>
          <a:xfrm>
            <a:off x="2001275" y="730825"/>
            <a:ext cx="2489400" cy="33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Generation</a:t>
            </a:r>
            <a:endParaRPr sz="1800">
              <a:solidFill>
                <a:schemeClr val="dk1"/>
              </a:solidFill>
            </a:endParaRPr>
          </a:p>
        </p:txBody>
      </p:sp>
      <p:cxnSp>
        <p:nvCxnSpPr>
          <p:cNvPr id="255" name="Google Shape;255;p25"/>
          <p:cNvCxnSpPr/>
          <p:nvPr/>
        </p:nvCxnSpPr>
        <p:spPr>
          <a:xfrm>
            <a:off x="3305850" y="918250"/>
            <a:ext cx="538800" cy="0"/>
          </a:xfrm>
          <a:prstGeom prst="straightConnector1">
            <a:avLst/>
          </a:prstGeom>
          <a:noFill/>
          <a:ln cap="flat" cmpd="sng" w="28575">
            <a:solidFill>
              <a:schemeClr val="dk1"/>
            </a:solidFill>
            <a:prstDash val="solid"/>
            <a:round/>
            <a:headEnd len="med" w="med" type="none"/>
            <a:tailEnd len="med" w="med" type="triangle"/>
          </a:ln>
        </p:spPr>
      </p:cxnSp>
      <p:cxnSp>
        <p:nvCxnSpPr>
          <p:cNvPr id="256" name="Google Shape;256;p25"/>
          <p:cNvCxnSpPr/>
          <p:nvPr/>
        </p:nvCxnSpPr>
        <p:spPr>
          <a:xfrm>
            <a:off x="3991650" y="918250"/>
            <a:ext cx="538800" cy="0"/>
          </a:xfrm>
          <a:prstGeom prst="straightConnector1">
            <a:avLst/>
          </a:prstGeom>
          <a:noFill/>
          <a:ln cap="flat" cmpd="sng" w="28575">
            <a:solidFill>
              <a:schemeClr val="dk1"/>
            </a:solidFill>
            <a:prstDash val="solid"/>
            <a:round/>
            <a:headEnd len="med" w="med" type="none"/>
            <a:tailEnd len="med" w="med" type="triangle"/>
          </a:ln>
        </p:spPr>
      </p:cxnSp>
      <p:cxnSp>
        <p:nvCxnSpPr>
          <p:cNvPr id="257" name="Google Shape;257;p25"/>
          <p:cNvCxnSpPr/>
          <p:nvPr/>
        </p:nvCxnSpPr>
        <p:spPr>
          <a:xfrm>
            <a:off x="4703000" y="918250"/>
            <a:ext cx="538800" cy="0"/>
          </a:xfrm>
          <a:prstGeom prst="straightConnector1">
            <a:avLst/>
          </a:prstGeom>
          <a:noFill/>
          <a:ln cap="flat" cmpd="sng" w="28575">
            <a:solidFill>
              <a:schemeClr val="dk1"/>
            </a:solidFill>
            <a:prstDash val="solid"/>
            <a:round/>
            <a:headEnd len="med" w="med" type="none"/>
            <a:tailEnd len="med" w="med" type="triangle"/>
          </a:ln>
        </p:spPr>
      </p:cxnSp>
      <p:cxnSp>
        <p:nvCxnSpPr>
          <p:cNvPr id="258" name="Google Shape;258;p25"/>
          <p:cNvCxnSpPr/>
          <p:nvPr/>
        </p:nvCxnSpPr>
        <p:spPr>
          <a:xfrm>
            <a:off x="5388800" y="918250"/>
            <a:ext cx="538800" cy="0"/>
          </a:xfrm>
          <a:prstGeom prst="straightConnector1">
            <a:avLst/>
          </a:prstGeom>
          <a:noFill/>
          <a:ln cap="flat" cmpd="sng" w="28575">
            <a:solidFill>
              <a:schemeClr val="dk1"/>
            </a:solidFill>
            <a:prstDash val="solid"/>
            <a:round/>
            <a:headEnd len="med" w="med" type="none"/>
            <a:tailEnd len="med" w="med" type="triangle"/>
          </a:ln>
        </p:spPr>
      </p:cxnSp>
      <p:cxnSp>
        <p:nvCxnSpPr>
          <p:cNvPr id="259" name="Google Shape;259;p25"/>
          <p:cNvCxnSpPr/>
          <p:nvPr/>
        </p:nvCxnSpPr>
        <p:spPr>
          <a:xfrm>
            <a:off x="6110975" y="918250"/>
            <a:ext cx="538800" cy="0"/>
          </a:xfrm>
          <a:prstGeom prst="straightConnector1">
            <a:avLst/>
          </a:prstGeom>
          <a:noFill/>
          <a:ln cap="flat" cmpd="sng" w="28575">
            <a:solidFill>
              <a:schemeClr val="dk1"/>
            </a:solidFill>
            <a:prstDash val="solid"/>
            <a:round/>
            <a:headEnd len="med" w="med" type="none"/>
            <a:tailEnd len="med" w="med" type="triangle"/>
          </a:ln>
        </p:spPr>
      </p:cxnSp>
      <p:cxnSp>
        <p:nvCxnSpPr>
          <p:cNvPr id="260" name="Google Shape;260;p25"/>
          <p:cNvCxnSpPr/>
          <p:nvPr/>
        </p:nvCxnSpPr>
        <p:spPr>
          <a:xfrm>
            <a:off x="6796775" y="918250"/>
            <a:ext cx="538800" cy="0"/>
          </a:xfrm>
          <a:prstGeom prst="straightConnector1">
            <a:avLst/>
          </a:prstGeom>
          <a:noFill/>
          <a:ln cap="flat" cmpd="sng" w="28575">
            <a:solidFill>
              <a:schemeClr val="dk1"/>
            </a:solidFill>
            <a:prstDash val="solid"/>
            <a:round/>
            <a:headEnd len="med" w="med" type="none"/>
            <a:tailEnd len="med" w="med" type="triangle"/>
          </a:ln>
        </p:spPr>
      </p:cxnSp>
      <p:pic>
        <p:nvPicPr>
          <p:cNvPr id="261" name="Google Shape;261;p25"/>
          <p:cNvPicPr preferRelativeResize="0"/>
          <p:nvPr/>
        </p:nvPicPr>
        <p:blipFill>
          <a:blip r:embed="rId3">
            <a:alphaModFix/>
          </a:blip>
          <a:stretch>
            <a:fillRect/>
          </a:stretch>
        </p:blipFill>
        <p:spPr>
          <a:xfrm>
            <a:off x="1630399" y="1606685"/>
            <a:ext cx="2733900" cy="1710589"/>
          </a:xfrm>
          <a:prstGeom prst="rect">
            <a:avLst/>
          </a:prstGeom>
          <a:noFill/>
          <a:ln>
            <a:noFill/>
          </a:ln>
        </p:spPr>
      </p:pic>
      <p:sp>
        <p:nvSpPr>
          <p:cNvPr id="262" name="Google Shape;262;p25"/>
          <p:cNvSpPr txBox="1"/>
          <p:nvPr/>
        </p:nvSpPr>
        <p:spPr>
          <a:xfrm>
            <a:off x="1906050" y="3377050"/>
            <a:ext cx="23163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Fitness over generations</a:t>
            </a:r>
            <a:endParaRPr>
              <a:solidFill>
                <a:schemeClr val="dk1"/>
              </a:solidFill>
            </a:endParaRPr>
          </a:p>
        </p:txBody>
      </p:sp>
      <p:pic>
        <p:nvPicPr>
          <p:cNvPr id="263" name="Google Shape;263;p25"/>
          <p:cNvPicPr preferRelativeResize="0"/>
          <p:nvPr/>
        </p:nvPicPr>
        <p:blipFill>
          <a:blip r:embed="rId4">
            <a:alphaModFix/>
          </a:blip>
          <a:stretch>
            <a:fillRect/>
          </a:stretch>
        </p:blipFill>
        <p:spPr>
          <a:xfrm>
            <a:off x="4993488" y="1606675"/>
            <a:ext cx="1634237" cy="1710600"/>
          </a:xfrm>
          <a:prstGeom prst="rect">
            <a:avLst/>
          </a:prstGeom>
          <a:noFill/>
          <a:ln>
            <a:noFill/>
          </a:ln>
        </p:spPr>
      </p:pic>
      <p:sp>
        <p:nvSpPr>
          <p:cNvPr id="264" name="Google Shape;264;p25"/>
          <p:cNvSpPr txBox="1"/>
          <p:nvPr/>
        </p:nvSpPr>
        <p:spPr>
          <a:xfrm>
            <a:off x="4745000" y="3377050"/>
            <a:ext cx="23163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Reaction changes over generations</a:t>
            </a:r>
            <a:endParaRPr>
              <a:solidFill>
                <a:schemeClr val="dk1"/>
              </a:solidFill>
            </a:endParaRPr>
          </a:p>
        </p:txBody>
      </p:sp>
      <p:sp>
        <p:nvSpPr>
          <p:cNvPr id="265" name="Google Shape;265;p25"/>
          <p:cNvSpPr txBox="1"/>
          <p:nvPr/>
        </p:nvSpPr>
        <p:spPr>
          <a:xfrm>
            <a:off x="532525" y="4069300"/>
            <a:ext cx="7899300" cy="81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Build and compare </a:t>
            </a:r>
            <a:r>
              <a:rPr b="1" lang="en" sz="1800">
                <a:solidFill>
                  <a:schemeClr val="dk1"/>
                </a:solidFill>
              </a:rPr>
              <a:t>metabolic evolutionary changes</a:t>
            </a:r>
            <a:r>
              <a:rPr lang="en" sz="1800">
                <a:solidFill>
                  <a:schemeClr val="dk1"/>
                </a:solidFill>
              </a:rPr>
              <a:t> for bacteria</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Deletion or addition of </a:t>
            </a:r>
            <a:r>
              <a:rPr b="1" lang="en" sz="1800">
                <a:solidFill>
                  <a:schemeClr val="accent5"/>
                </a:solidFill>
              </a:rPr>
              <a:t>metabolic reactions</a:t>
            </a:r>
            <a:r>
              <a:rPr lang="en" sz="1800">
                <a:solidFill>
                  <a:schemeClr val="dk1"/>
                </a:solidFill>
              </a:rPr>
              <a:t> through evolution </a:t>
            </a:r>
            <a:endParaRPr sz="1800">
              <a:solidFill>
                <a:schemeClr val="dk1"/>
              </a:solidFill>
            </a:endParaRPr>
          </a:p>
        </p:txBody>
      </p:sp>
      <p:sp>
        <p:nvSpPr>
          <p:cNvPr id="266" name="Google Shape;266;p25"/>
          <p:cNvSpPr txBox="1"/>
          <p:nvPr/>
        </p:nvSpPr>
        <p:spPr>
          <a:xfrm>
            <a:off x="6702050" y="1930975"/>
            <a:ext cx="23163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67" name="Google Shape;267;p25"/>
          <p:cNvSpPr txBox="1"/>
          <p:nvPr/>
        </p:nvSpPr>
        <p:spPr>
          <a:xfrm>
            <a:off x="1182300" y="3571775"/>
            <a:ext cx="3763800" cy="480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solidFill>
                  <a:schemeClr val="dk1"/>
                </a:solidFill>
              </a:rPr>
              <a:t>(Fitness is defined as </a:t>
            </a:r>
            <a:r>
              <a:rPr b="1" lang="en" sz="1200">
                <a:solidFill>
                  <a:schemeClr val="dk1"/>
                </a:solidFill>
              </a:rPr>
              <a:t>similarity</a:t>
            </a:r>
            <a:r>
              <a:rPr lang="en" sz="1200">
                <a:solidFill>
                  <a:schemeClr val="dk1"/>
                </a:solidFill>
              </a:rPr>
              <a:t> between organism and target organism) </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 &amp; key findings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ph type="title"/>
          </p:nvPr>
        </p:nvSpPr>
        <p:spPr>
          <a:xfrm>
            <a:off x="126450" y="145100"/>
            <a:ext cx="8520600" cy="463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2394">
                <a:solidFill>
                  <a:srgbClr val="212121"/>
                </a:solidFill>
                <a:highlight>
                  <a:srgbClr val="FFFFFF"/>
                </a:highlight>
                <a:latin typeface="Roboto"/>
                <a:ea typeface="Roboto"/>
                <a:cs typeface="Roboto"/>
                <a:sym typeface="Roboto"/>
              </a:rPr>
              <a:t>Figure 1</a:t>
            </a:r>
            <a:r>
              <a:rPr lang="en" sz="2172">
                <a:solidFill>
                  <a:srgbClr val="212121"/>
                </a:solidFill>
                <a:highlight>
                  <a:srgbClr val="FFFFFF"/>
                </a:highlight>
                <a:latin typeface="Roboto"/>
                <a:ea typeface="Roboto"/>
                <a:cs typeface="Roboto"/>
                <a:sym typeface="Roboto"/>
              </a:rPr>
              <a:t>:</a:t>
            </a:r>
            <a:r>
              <a:rPr lang="en" sz="1950">
                <a:solidFill>
                  <a:srgbClr val="212121"/>
                </a:solidFill>
                <a:highlight>
                  <a:srgbClr val="FFFFFF"/>
                </a:highlight>
                <a:latin typeface="Roboto"/>
                <a:ea typeface="Roboto"/>
                <a:cs typeface="Roboto"/>
                <a:sym typeface="Roboto"/>
              </a:rPr>
              <a:t> </a:t>
            </a:r>
            <a:r>
              <a:rPr lang="en" sz="1838">
                <a:solidFill>
                  <a:srgbClr val="212121"/>
                </a:solidFill>
                <a:highlight>
                  <a:srgbClr val="FFFFFF"/>
                </a:highlight>
                <a:latin typeface="Roboto"/>
                <a:ea typeface="Roboto"/>
                <a:cs typeface="Roboto"/>
                <a:sym typeface="Roboto"/>
              </a:rPr>
              <a:t>Maximum and average fitness values of the population over 500 generations</a:t>
            </a:r>
            <a:endParaRPr sz="1838">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pic>
        <p:nvPicPr>
          <p:cNvPr id="278" name="Google Shape;278;p27"/>
          <p:cNvPicPr preferRelativeResize="0"/>
          <p:nvPr/>
        </p:nvPicPr>
        <p:blipFill rotWithShape="1">
          <a:blip r:embed="rId3">
            <a:alphaModFix/>
          </a:blip>
          <a:srcRect b="0" l="4651" r="10924" t="5294"/>
          <a:stretch/>
        </p:blipFill>
        <p:spPr>
          <a:xfrm>
            <a:off x="126450" y="815275"/>
            <a:ext cx="4987700" cy="3313651"/>
          </a:xfrm>
          <a:prstGeom prst="rect">
            <a:avLst/>
          </a:prstGeom>
          <a:noFill/>
          <a:ln cap="flat" cmpd="sng" w="9525">
            <a:solidFill>
              <a:schemeClr val="dk1"/>
            </a:solidFill>
            <a:prstDash val="solid"/>
            <a:round/>
            <a:headEnd len="sm" w="sm" type="none"/>
            <a:tailEnd len="sm" w="sm" type="none"/>
          </a:ln>
        </p:spPr>
      </p:pic>
      <p:sp>
        <p:nvSpPr>
          <p:cNvPr id="279" name="Google Shape;279;p27"/>
          <p:cNvSpPr txBox="1"/>
          <p:nvPr/>
        </p:nvSpPr>
        <p:spPr>
          <a:xfrm>
            <a:off x="5310113" y="3648975"/>
            <a:ext cx="3651300" cy="123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Evolution for 500 GENERATIONS </a:t>
            </a:r>
            <a:endParaRPr sz="1800">
              <a:latin typeface="Proxima Nova"/>
              <a:ea typeface="Proxima Nova"/>
              <a:cs typeface="Proxima Nova"/>
              <a:sym typeface="Proxima Nova"/>
            </a:endParaRPr>
          </a:p>
          <a:p>
            <a:pPr indent="0" lvl="0" marL="0" rtl="0" algn="l">
              <a:spcBef>
                <a:spcPts val="0"/>
              </a:spcBef>
              <a:spcAft>
                <a:spcPts val="0"/>
              </a:spcAft>
              <a:buNone/>
            </a:pPr>
            <a:r>
              <a:rPr lang="en" sz="1500">
                <a:latin typeface="Proxima Nova"/>
                <a:ea typeface="Proxima Nova"/>
                <a:cs typeface="Proxima Nova"/>
                <a:sym typeface="Proxima Nova"/>
              </a:rPr>
              <a:t>Ideal parameters to reach convergence:</a:t>
            </a:r>
            <a:endParaRPr sz="15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Mutation rate: 0.001</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Crossover rate: 0.0</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280" name="Google Shape;280;p27"/>
          <p:cNvPicPr preferRelativeResize="0"/>
          <p:nvPr/>
        </p:nvPicPr>
        <p:blipFill>
          <a:blip r:embed="rId4">
            <a:alphaModFix/>
          </a:blip>
          <a:stretch>
            <a:fillRect/>
          </a:stretch>
        </p:blipFill>
        <p:spPr>
          <a:xfrm>
            <a:off x="5310125" y="815275"/>
            <a:ext cx="3596825" cy="26273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311700" y="9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2: Results for different </a:t>
            </a:r>
            <a:r>
              <a:rPr lang="en"/>
              <a:t>mutation</a:t>
            </a:r>
            <a:r>
              <a:rPr lang="en"/>
              <a:t> rates </a:t>
            </a:r>
            <a:endParaRPr/>
          </a:p>
        </p:txBody>
      </p:sp>
      <p:pic>
        <p:nvPicPr>
          <p:cNvPr id="286" name="Google Shape;286;p28"/>
          <p:cNvPicPr preferRelativeResize="0"/>
          <p:nvPr/>
        </p:nvPicPr>
        <p:blipFill>
          <a:blip r:embed="rId3">
            <a:alphaModFix/>
          </a:blip>
          <a:stretch>
            <a:fillRect/>
          </a:stretch>
        </p:blipFill>
        <p:spPr>
          <a:xfrm>
            <a:off x="52925" y="747050"/>
            <a:ext cx="4519075" cy="2039900"/>
          </a:xfrm>
          <a:prstGeom prst="rect">
            <a:avLst/>
          </a:prstGeom>
          <a:noFill/>
          <a:ln cap="flat" cmpd="sng" w="9525">
            <a:solidFill>
              <a:schemeClr val="dk1"/>
            </a:solidFill>
            <a:prstDash val="solid"/>
            <a:round/>
            <a:headEnd len="sm" w="sm" type="none"/>
            <a:tailEnd len="sm" w="sm" type="none"/>
          </a:ln>
        </p:spPr>
      </p:pic>
      <p:pic>
        <p:nvPicPr>
          <p:cNvPr id="287" name="Google Shape;287;p28"/>
          <p:cNvPicPr preferRelativeResize="0"/>
          <p:nvPr/>
        </p:nvPicPr>
        <p:blipFill>
          <a:blip r:embed="rId4">
            <a:alphaModFix/>
          </a:blip>
          <a:stretch>
            <a:fillRect/>
          </a:stretch>
        </p:blipFill>
        <p:spPr>
          <a:xfrm>
            <a:off x="4667075" y="759325"/>
            <a:ext cx="4411250" cy="2015350"/>
          </a:xfrm>
          <a:prstGeom prst="rect">
            <a:avLst/>
          </a:prstGeom>
          <a:noFill/>
          <a:ln cap="flat" cmpd="sng" w="9525">
            <a:solidFill>
              <a:schemeClr val="dk1"/>
            </a:solidFill>
            <a:prstDash val="solid"/>
            <a:round/>
            <a:headEnd len="sm" w="sm" type="none"/>
            <a:tailEnd len="sm" w="sm" type="none"/>
          </a:ln>
        </p:spPr>
      </p:pic>
      <p:pic>
        <p:nvPicPr>
          <p:cNvPr id="288" name="Google Shape;288;p28"/>
          <p:cNvPicPr preferRelativeResize="0"/>
          <p:nvPr/>
        </p:nvPicPr>
        <p:blipFill>
          <a:blip r:embed="rId5">
            <a:alphaModFix/>
          </a:blip>
          <a:stretch>
            <a:fillRect/>
          </a:stretch>
        </p:blipFill>
        <p:spPr>
          <a:xfrm>
            <a:off x="52925" y="2869175"/>
            <a:ext cx="4519075" cy="2125150"/>
          </a:xfrm>
          <a:prstGeom prst="rect">
            <a:avLst/>
          </a:prstGeom>
          <a:noFill/>
          <a:ln cap="flat" cmpd="sng" w="9525">
            <a:solidFill>
              <a:schemeClr val="dk1"/>
            </a:solidFill>
            <a:prstDash val="solid"/>
            <a:round/>
            <a:headEnd len="sm" w="sm" type="none"/>
            <a:tailEnd len="sm" w="sm" type="none"/>
          </a:ln>
        </p:spPr>
      </p:pic>
      <p:pic>
        <p:nvPicPr>
          <p:cNvPr id="289" name="Google Shape;289;p28"/>
          <p:cNvPicPr preferRelativeResize="0"/>
          <p:nvPr/>
        </p:nvPicPr>
        <p:blipFill>
          <a:blip r:embed="rId6">
            <a:alphaModFix/>
          </a:blip>
          <a:stretch>
            <a:fillRect/>
          </a:stretch>
        </p:blipFill>
        <p:spPr>
          <a:xfrm>
            <a:off x="4667075" y="2869175"/>
            <a:ext cx="4411249" cy="21251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188700" y="65650"/>
            <a:ext cx="8766600" cy="185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2: </a:t>
            </a:r>
            <a:r>
              <a:rPr lang="en" sz="1838">
                <a:solidFill>
                  <a:srgbClr val="212121"/>
                </a:solidFill>
                <a:highlight>
                  <a:srgbClr val="FFFFFF"/>
                </a:highlight>
                <a:latin typeface="Roboto"/>
                <a:ea typeface="Roboto"/>
                <a:cs typeface="Roboto"/>
                <a:sym typeface="Roboto"/>
              </a:rPr>
              <a:t>Maximum and average fitness values of the population over 500 generations</a:t>
            </a:r>
            <a:endParaRPr sz="1838">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838">
                <a:solidFill>
                  <a:srgbClr val="212121"/>
                </a:solidFill>
                <a:highlight>
                  <a:srgbClr val="FFFFFF"/>
                </a:highlight>
                <a:latin typeface="Roboto"/>
                <a:ea typeface="Roboto"/>
                <a:cs typeface="Roboto"/>
                <a:sym typeface="Roboto"/>
              </a:rPr>
              <a:t>With three different set of parameters:</a:t>
            </a:r>
            <a:endParaRPr sz="1838">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38">
              <a:solidFill>
                <a:srgbClr val="212121"/>
              </a:solidFill>
              <a:highlight>
                <a:srgbClr val="FFFFFF"/>
              </a:highlight>
              <a:latin typeface="Roboto"/>
              <a:ea typeface="Roboto"/>
              <a:cs typeface="Roboto"/>
              <a:sym typeface="Roboto"/>
            </a:endParaRPr>
          </a:p>
          <a:p>
            <a:pPr indent="-333692" lvl="0" marL="457200" rtl="0" algn="l">
              <a:spcBef>
                <a:spcPts val="0"/>
              </a:spcBef>
              <a:spcAft>
                <a:spcPts val="0"/>
              </a:spcAft>
              <a:buClr>
                <a:srgbClr val="212121"/>
              </a:buClr>
              <a:buSzPct val="100000"/>
              <a:buFont typeface="Roboto"/>
              <a:buChar char="●"/>
            </a:pPr>
            <a:r>
              <a:rPr lang="en" sz="1838">
                <a:solidFill>
                  <a:srgbClr val="212121"/>
                </a:solidFill>
                <a:highlight>
                  <a:srgbClr val="FFFFFF"/>
                </a:highlight>
                <a:latin typeface="Roboto"/>
                <a:ea typeface="Roboto"/>
                <a:cs typeface="Roboto"/>
                <a:sym typeface="Roboto"/>
              </a:rPr>
              <a:t>mutation_rate=0.001, crossover_rate=0.0</a:t>
            </a:r>
            <a:endParaRPr sz="1838">
              <a:solidFill>
                <a:srgbClr val="212121"/>
              </a:solidFill>
              <a:highlight>
                <a:srgbClr val="FFFFFF"/>
              </a:highlight>
              <a:latin typeface="Roboto"/>
              <a:ea typeface="Roboto"/>
              <a:cs typeface="Roboto"/>
              <a:sym typeface="Roboto"/>
            </a:endParaRPr>
          </a:p>
          <a:p>
            <a:pPr indent="-333692" lvl="0" marL="457200" rtl="0" algn="l">
              <a:spcBef>
                <a:spcPts val="0"/>
              </a:spcBef>
              <a:spcAft>
                <a:spcPts val="0"/>
              </a:spcAft>
              <a:buClr>
                <a:srgbClr val="212121"/>
              </a:buClr>
              <a:buSzPct val="100000"/>
              <a:buFont typeface="Roboto"/>
              <a:buChar char="●"/>
            </a:pPr>
            <a:r>
              <a:rPr lang="en" sz="1838">
                <a:solidFill>
                  <a:srgbClr val="212121"/>
                </a:solidFill>
                <a:highlight>
                  <a:schemeClr val="lt1"/>
                </a:highlight>
                <a:latin typeface="Roboto"/>
                <a:ea typeface="Roboto"/>
                <a:cs typeface="Roboto"/>
                <a:sym typeface="Roboto"/>
              </a:rPr>
              <a:t>mutation_rate=0.001, crossover_rate=0.001</a:t>
            </a:r>
            <a:endParaRPr sz="1838">
              <a:solidFill>
                <a:srgbClr val="212121"/>
              </a:solidFill>
              <a:highlight>
                <a:schemeClr val="lt1"/>
              </a:highlight>
              <a:latin typeface="Roboto"/>
              <a:ea typeface="Roboto"/>
              <a:cs typeface="Roboto"/>
              <a:sym typeface="Roboto"/>
            </a:endParaRPr>
          </a:p>
          <a:p>
            <a:pPr indent="-333692" lvl="0" marL="457200" rtl="0" algn="l">
              <a:spcBef>
                <a:spcPts val="0"/>
              </a:spcBef>
              <a:spcAft>
                <a:spcPts val="0"/>
              </a:spcAft>
              <a:buClr>
                <a:srgbClr val="212121"/>
              </a:buClr>
              <a:buSzPct val="100000"/>
              <a:buFont typeface="Roboto"/>
              <a:buChar char="●"/>
            </a:pPr>
            <a:r>
              <a:rPr lang="en" sz="1838">
                <a:solidFill>
                  <a:srgbClr val="212121"/>
                </a:solidFill>
                <a:highlight>
                  <a:schemeClr val="lt1"/>
                </a:highlight>
                <a:latin typeface="Roboto"/>
                <a:ea typeface="Roboto"/>
                <a:cs typeface="Roboto"/>
                <a:sym typeface="Roboto"/>
              </a:rPr>
              <a:t>mutation_rate=0.001, crossover_rate=0.01</a:t>
            </a:r>
            <a:endParaRPr sz="1838">
              <a:solidFill>
                <a:srgbClr val="212121"/>
              </a:solidFill>
              <a:highlight>
                <a:schemeClr val="lt1"/>
              </a:highlight>
              <a:latin typeface="Roboto"/>
              <a:ea typeface="Roboto"/>
              <a:cs typeface="Roboto"/>
              <a:sym typeface="Roboto"/>
            </a:endParaRPr>
          </a:p>
        </p:txBody>
      </p:sp>
      <p:pic>
        <p:nvPicPr>
          <p:cNvPr id="295" name="Google Shape;295;p29"/>
          <p:cNvPicPr preferRelativeResize="0"/>
          <p:nvPr/>
        </p:nvPicPr>
        <p:blipFill>
          <a:blip r:embed="rId3">
            <a:alphaModFix/>
          </a:blip>
          <a:stretch>
            <a:fillRect/>
          </a:stretch>
        </p:blipFill>
        <p:spPr>
          <a:xfrm>
            <a:off x="0" y="2081950"/>
            <a:ext cx="2937876" cy="2300425"/>
          </a:xfrm>
          <a:prstGeom prst="rect">
            <a:avLst/>
          </a:prstGeom>
          <a:noFill/>
          <a:ln cap="flat" cmpd="sng" w="9525">
            <a:solidFill>
              <a:schemeClr val="dk1"/>
            </a:solidFill>
            <a:prstDash val="solid"/>
            <a:round/>
            <a:headEnd len="sm" w="sm" type="none"/>
            <a:tailEnd len="sm" w="sm" type="none"/>
          </a:ln>
        </p:spPr>
      </p:pic>
      <p:pic>
        <p:nvPicPr>
          <p:cNvPr id="296" name="Google Shape;296;p29"/>
          <p:cNvPicPr preferRelativeResize="0"/>
          <p:nvPr/>
        </p:nvPicPr>
        <p:blipFill>
          <a:blip r:embed="rId4">
            <a:alphaModFix/>
          </a:blip>
          <a:stretch>
            <a:fillRect/>
          </a:stretch>
        </p:blipFill>
        <p:spPr>
          <a:xfrm>
            <a:off x="6137175" y="2081950"/>
            <a:ext cx="3006825" cy="2300425"/>
          </a:xfrm>
          <a:prstGeom prst="rect">
            <a:avLst/>
          </a:prstGeom>
          <a:noFill/>
          <a:ln cap="flat" cmpd="sng" w="9525">
            <a:solidFill>
              <a:schemeClr val="dk1"/>
            </a:solidFill>
            <a:prstDash val="solid"/>
            <a:round/>
            <a:headEnd len="sm" w="sm" type="none"/>
            <a:tailEnd len="sm" w="sm" type="none"/>
          </a:ln>
        </p:spPr>
      </p:pic>
      <p:pic>
        <p:nvPicPr>
          <p:cNvPr id="297" name="Google Shape;297;p29"/>
          <p:cNvPicPr preferRelativeResize="0"/>
          <p:nvPr/>
        </p:nvPicPr>
        <p:blipFill>
          <a:blip r:embed="rId5">
            <a:alphaModFix/>
          </a:blip>
          <a:stretch>
            <a:fillRect/>
          </a:stretch>
        </p:blipFill>
        <p:spPr>
          <a:xfrm>
            <a:off x="3018100" y="2081950"/>
            <a:ext cx="3038850" cy="2300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2675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4: Heatmap for 500 generations</a:t>
            </a:r>
            <a:endParaRPr sz="1050">
              <a:solidFill>
                <a:srgbClr val="008000"/>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03" name="Google Shape;303;p30"/>
          <p:cNvSpPr txBox="1"/>
          <p:nvPr>
            <p:ph idx="1" type="body"/>
          </p:nvPr>
        </p:nvSpPr>
        <p:spPr>
          <a:xfrm>
            <a:off x="267575" y="510950"/>
            <a:ext cx="8520600" cy="521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100">
                <a:solidFill>
                  <a:srgbClr val="212121"/>
                </a:solidFill>
                <a:highlight>
                  <a:srgbClr val="FFFFFF"/>
                </a:highlight>
                <a:latin typeface="Roboto"/>
                <a:ea typeface="Roboto"/>
                <a:cs typeface="Roboto"/>
                <a:sym typeface="Roboto"/>
              </a:rPr>
              <a:t>Each row represents a generation and each column represents a bit position in the binary strings. Color coding indicates the frequency of '1's in that position across the population, highlighting how certain bits (reactions) become more or less common over time.</a:t>
            </a:r>
            <a:endParaRPr sz="1700"/>
          </a:p>
        </p:txBody>
      </p:sp>
      <p:pic>
        <p:nvPicPr>
          <p:cNvPr id="304" name="Google Shape;304;p30"/>
          <p:cNvPicPr preferRelativeResize="0"/>
          <p:nvPr/>
        </p:nvPicPr>
        <p:blipFill>
          <a:blip r:embed="rId3">
            <a:alphaModFix/>
          </a:blip>
          <a:stretch>
            <a:fillRect/>
          </a:stretch>
        </p:blipFill>
        <p:spPr>
          <a:xfrm>
            <a:off x="928800" y="1522950"/>
            <a:ext cx="2993284" cy="3388749"/>
          </a:xfrm>
          <a:prstGeom prst="rect">
            <a:avLst/>
          </a:prstGeom>
          <a:noFill/>
          <a:ln cap="flat" cmpd="sng" w="9525">
            <a:solidFill>
              <a:schemeClr val="dk1"/>
            </a:solidFill>
            <a:prstDash val="solid"/>
            <a:round/>
            <a:headEnd len="sm" w="sm" type="none"/>
            <a:tailEnd len="sm" w="sm" type="none"/>
          </a:ln>
        </p:spPr>
      </p:pic>
      <p:pic>
        <p:nvPicPr>
          <p:cNvPr id="305" name="Google Shape;305;p30"/>
          <p:cNvPicPr preferRelativeResize="0"/>
          <p:nvPr/>
        </p:nvPicPr>
        <p:blipFill>
          <a:blip r:embed="rId4">
            <a:alphaModFix/>
          </a:blip>
          <a:stretch>
            <a:fillRect/>
          </a:stretch>
        </p:blipFill>
        <p:spPr>
          <a:xfrm>
            <a:off x="4868484" y="1522950"/>
            <a:ext cx="2993284" cy="3388749"/>
          </a:xfrm>
          <a:prstGeom prst="rect">
            <a:avLst/>
          </a:prstGeom>
          <a:noFill/>
          <a:ln cap="flat" cmpd="sng" w="9525">
            <a:solidFill>
              <a:schemeClr val="dk1"/>
            </a:solidFill>
            <a:prstDash val="solid"/>
            <a:round/>
            <a:headEnd len="sm" w="sm" type="none"/>
            <a:tailEnd len="sm" w="sm" type="none"/>
          </a:ln>
        </p:spPr>
      </p:pic>
      <p:sp>
        <p:nvSpPr>
          <p:cNvPr id="306" name="Google Shape;306;p30"/>
          <p:cNvSpPr txBox="1"/>
          <p:nvPr/>
        </p:nvSpPr>
        <p:spPr>
          <a:xfrm>
            <a:off x="1701988" y="1032350"/>
            <a:ext cx="1446900" cy="359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Proxima Nova"/>
                <a:ea typeface="Proxima Nova"/>
                <a:cs typeface="Proxima Nova"/>
                <a:sym typeface="Proxima Nova"/>
              </a:rPr>
              <a:t>mutation_rate=0.001</a:t>
            </a:r>
            <a:endParaRPr b="1" sz="10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chemeClr val="accent3"/>
                </a:solidFill>
                <a:latin typeface="Proxima Nova"/>
                <a:ea typeface="Proxima Nova"/>
                <a:cs typeface="Proxima Nova"/>
                <a:sym typeface="Proxima Nova"/>
              </a:rPr>
              <a:t>crossover_rate=0.0</a:t>
            </a:r>
            <a:endParaRPr b="1" sz="1000">
              <a:solidFill>
                <a:schemeClr val="accent3"/>
              </a:solidFill>
              <a:latin typeface="Proxima Nova"/>
              <a:ea typeface="Proxima Nova"/>
              <a:cs typeface="Proxima Nova"/>
              <a:sym typeface="Proxima Nova"/>
            </a:endParaRPr>
          </a:p>
        </p:txBody>
      </p:sp>
      <p:sp>
        <p:nvSpPr>
          <p:cNvPr id="307" name="Google Shape;307;p30"/>
          <p:cNvSpPr txBox="1"/>
          <p:nvPr/>
        </p:nvSpPr>
        <p:spPr>
          <a:xfrm>
            <a:off x="5641675" y="1032350"/>
            <a:ext cx="1446900" cy="359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Proxima Nova"/>
                <a:ea typeface="Proxima Nova"/>
                <a:cs typeface="Proxima Nova"/>
                <a:sym typeface="Proxima Nova"/>
              </a:rPr>
              <a:t>mutation_rate=0.01</a:t>
            </a:r>
            <a:endParaRPr b="1" sz="10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chemeClr val="accent3"/>
                </a:solidFill>
                <a:latin typeface="Proxima Nova"/>
                <a:ea typeface="Proxima Nova"/>
                <a:cs typeface="Proxima Nova"/>
                <a:sym typeface="Proxima Nova"/>
              </a:rPr>
              <a:t>crossover_rate=0.0</a:t>
            </a:r>
            <a:endParaRPr b="1" sz="1000">
              <a:solidFill>
                <a:schemeClr val="accent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5: Reactions Clustering </a:t>
            </a:r>
            <a:endParaRPr/>
          </a:p>
        </p:txBody>
      </p:sp>
      <p:pic>
        <p:nvPicPr>
          <p:cNvPr id="313" name="Google Shape;313;p31"/>
          <p:cNvPicPr preferRelativeResize="0"/>
          <p:nvPr/>
        </p:nvPicPr>
        <p:blipFill>
          <a:blip r:embed="rId3">
            <a:alphaModFix/>
          </a:blip>
          <a:stretch>
            <a:fillRect/>
          </a:stretch>
        </p:blipFill>
        <p:spPr>
          <a:xfrm>
            <a:off x="487650" y="572700"/>
            <a:ext cx="4927800" cy="4356651"/>
          </a:xfrm>
          <a:prstGeom prst="rect">
            <a:avLst/>
          </a:prstGeom>
          <a:noFill/>
          <a:ln cap="flat" cmpd="sng" w="9525">
            <a:solidFill>
              <a:schemeClr val="dk1"/>
            </a:solidFill>
            <a:prstDash val="solid"/>
            <a:round/>
            <a:headEnd len="sm" w="sm" type="none"/>
            <a:tailEnd len="sm" w="sm" type="none"/>
          </a:ln>
        </p:spPr>
      </p:pic>
      <p:sp>
        <p:nvSpPr>
          <p:cNvPr id="314" name="Google Shape;314;p31"/>
          <p:cNvSpPr txBox="1"/>
          <p:nvPr/>
        </p:nvSpPr>
        <p:spPr>
          <a:xfrm>
            <a:off x="5911075" y="2126225"/>
            <a:ext cx="2523300" cy="1102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Evolution for 500 generations with parameters:</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mutation_rate=0.001</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crossover_rate=0.0</a:t>
            </a:r>
            <a:br>
              <a:rPr lang="en">
                <a:solidFill>
                  <a:schemeClr val="accent3"/>
                </a:solidFill>
                <a:latin typeface="Proxima Nova"/>
                <a:ea typeface="Proxima Nova"/>
                <a:cs typeface="Proxima Nova"/>
                <a:sym typeface="Proxima Nova"/>
              </a:rPr>
            </a:br>
            <a:endParaRPr>
              <a:solidFill>
                <a:schemeClr val="accent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03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rial"/>
                <a:ea typeface="Arial"/>
                <a:cs typeface="Arial"/>
                <a:sym typeface="Arial"/>
              </a:rPr>
              <a:t>Pathogen definition &amp; types</a:t>
            </a:r>
            <a:endParaRPr b="1">
              <a:latin typeface="Arial"/>
              <a:ea typeface="Arial"/>
              <a:cs typeface="Arial"/>
              <a:sym typeface="Arial"/>
            </a:endParaRPr>
          </a:p>
        </p:txBody>
      </p:sp>
      <p:sp>
        <p:nvSpPr>
          <p:cNvPr id="66" name="Google Shape;66;p1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Pathogen: an organism causing disease to its host</a:t>
            </a:r>
            <a:endParaRPr/>
          </a:p>
        </p:txBody>
      </p:sp>
      <p:pic>
        <p:nvPicPr>
          <p:cNvPr id="67" name="Google Shape;67;p14"/>
          <p:cNvPicPr preferRelativeResize="0"/>
          <p:nvPr/>
        </p:nvPicPr>
        <p:blipFill>
          <a:blip r:embed="rId3">
            <a:alphaModFix/>
          </a:blip>
          <a:stretch>
            <a:fillRect/>
          </a:stretch>
        </p:blipFill>
        <p:spPr>
          <a:xfrm>
            <a:off x="204675" y="2635925"/>
            <a:ext cx="1462625" cy="1444900"/>
          </a:xfrm>
          <a:prstGeom prst="rect">
            <a:avLst/>
          </a:prstGeom>
          <a:noFill/>
          <a:ln>
            <a:noFill/>
          </a:ln>
        </p:spPr>
      </p:pic>
      <p:pic>
        <p:nvPicPr>
          <p:cNvPr id="68" name="Google Shape;68;p14"/>
          <p:cNvPicPr preferRelativeResize="0"/>
          <p:nvPr/>
        </p:nvPicPr>
        <p:blipFill>
          <a:blip r:embed="rId4">
            <a:alphaModFix/>
          </a:blip>
          <a:stretch>
            <a:fillRect/>
          </a:stretch>
        </p:blipFill>
        <p:spPr>
          <a:xfrm>
            <a:off x="1951150" y="2758968"/>
            <a:ext cx="1706450" cy="1198800"/>
          </a:xfrm>
          <a:prstGeom prst="rect">
            <a:avLst/>
          </a:prstGeom>
          <a:noFill/>
          <a:ln>
            <a:noFill/>
          </a:ln>
        </p:spPr>
      </p:pic>
      <p:pic>
        <p:nvPicPr>
          <p:cNvPr id="69" name="Google Shape;69;p14"/>
          <p:cNvPicPr preferRelativeResize="0"/>
          <p:nvPr/>
        </p:nvPicPr>
        <p:blipFill>
          <a:blip r:embed="rId5">
            <a:alphaModFix/>
          </a:blip>
          <a:stretch>
            <a:fillRect/>
          </a:stretch>
        </p:blipFill>
        <p:spPr>
          <a:xfrm>
            <a:off x="4093713" y="2509267"/>
            <a:ext cx="1362725" cy="1698225"/>
          </a:xfrm>
          <a:prstGeom prst="rect">
            <a:avLst/>
          </a:prstGeom>
          <a:noFill/>
          <a:ln>
            <a:noFill/>
          </a:ln>
        </p:spPr>
      </p:pic>
      <p:pic>
        <p:nvPicPr>
          <p:cNvPr id="70" name="Google Shape;70;p14"/>
          <p:cNvPicPr preferRelativeResize="0"/>
          <p:nvPr/>
        </p:nvPicPr>
        <p:blipFill>
          <a:blip r:embed="rId6">
            <a:alphaModFix/>
          </a:blip>
          <a:stretch>
            <a:fillRect/>
          </a:stretch>
        </p:blipFill>
        <p:spPr>
          <a:xfrm>
            <a:off x="5729344" y="2509269"/>
            <a:ext cx="1876000" cy="1698225"/>
          </a:xfrm>
          <a:prstGeom prst="rect">
            <a:avLst/>
          </a:prstGeom>
          <a:noFill/>
          <a:ln>
            <a:noFill/>
          </a:ln>
        </p:spPr>
      </p:pic>
      <p:pic>
        <p:nvPicPr>
          <p:cNvPr id="71" name="Google Shape;71;p14"/>
          <p:cNvPicPr preferRelativeResize="0"/>
          <p:nvPr/>
        </p:nvPicPr>
        <p:blipFill>
          <a:blip r:embed="rId7">
            <a:alphaModFix/>
          </a:blip>
          <a:stretch>
            <a:fillRect/>
          </a:stretch>
        </p:blipFill>
        <p:spPr>
          <a:xfrm>
            <a:off x="7894275" y="2571750"/>
            <a:ext cx="812313" cy="1509075"/>
          </a:xfrm>
          <a:prstGeom prst="rect">
            <a:avLst/>
          </a:prstGeom>
          <a:noFill/>
          <a:ln>
            <a:noFill/>
          </a:ln>
        </p:spPr>
      </p:pic>
      <p:sp>
        <p:nvSpPr>
          <p:cNvPr id="72" name="Google Shape;72;p14"/>
          <p:cNvSpPr/>
          <p:nvPr/>
        </p:nvSpPr>
        <p:spPr>
          <a:xfrm>
            <a:off x="3763150" y="1461500"/>
            <a:ext cx="1827000" cy="358800"/>
          </a:xfrm>
          <a:prstGeom prst="rect">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Pathogen</a:t>
            </a:r>
            <a:endParaRPr b="1"/>
          </a:p>
        </p:txBody>
      </p:sp>
      <p:cxnSp>
        <p:nvCxnSpPr>
          <p:cNvPr id="73" name="Google Shape;73;p14"/>
          <p:cNvCxnSpPr/>
          <p:nvPr/>
        </p:nvCxnSpPr>
        <p:spPr>
          <a:xfrm>
            <a:off x="915600" y="2092200"/>
            <a:ext cx="7427100" cy="0"/>
          </a:xfrm>
          <a:prstGeom prst="straightConnector1">
            <a:avLst/>
          </a:prstGeom>
          <a:noFill/>
          <a:ln cap="flat" cmpd="sng" w="38100">
            <a:solidFill>
              <a:schemeClr val="dk1"/>
            </a:solidFill>
            <a:prstDash val="solid"/>
            <a:round/>
            <a:headEnd len="med" w="med" type="none"/>
            <a:tailEnd len="med" w="med" type="none"/>
          </a:ln>
        </p:spPr>
      </p:cxnSp>
      <p:cxnSp>
        <p:nvCxnSpPr>
          <p:cNvPr id="74" name="Google Shape;74;p14"/>
          <p:cNvCxnSpPr/>
          <p:nvPr/>
        </p:nvCxnSpPr>
        <p:spPr>
          <a:xfrm flipH="1">
            <a:off x="927588" y="2092200"/>
            <a:ext cx="9000" cy="543900"/>
          </a:xfrm>
          <a:prstGeom prst="straightConnector1">
            <a:avLst/>
          </a:prstGeom>
          <a:noFill/>
          <a:ln cap="flat" cmpd="sng" w="38100">
            <a:solidFill>
              <a:schemeClr val="dk1"/>
            </a:solidFill>
            <a:prstDash val="solid"/>
            <a:round/>
            <a:headEnd len="med" w="med" type="none"/>
            <a:tailEnd len="med" w="med" type="none"/>
          </a:ln>
        </p:spPr>
      </p:cxnSp>
      <p:cxnSp>
        <p:nvCxnSpPr>
          <p:cNvPr id="75" name="Google Shape;75;p14"/>
          <p:cNvCxnSpPr/>
          <p:nvPr/>
        </p:nvCxnSpPr>
        <p:spPr>
          <a:xfrm flipH="1">
            <a:off x="2799863" y="2092200"/>
            <a:ext cx="9000" cy="543900"/>
          </a:xfrm>
          <a:prstGeom prst="straightConnector1">
            <a:avLst/>
          </a:prstGeom>
          <a:noFill/>
          <a:ln cap="flat" cmpd="sng" w="38100">
            <a:solidFill>
              <a:schemeClr val="dk1"/>
            </a:solidFill>
            <a:prstDash val="solid"/>
            <a:round/>
            <a:headEnd len="med" w="med" type="none"/>
            <a:tailEnd len="med" w="med" type="none"/>
          </a:ln>
        </p:spPr>
      </p:cxnSp>
      <p:cxnSp>
        <p:nvCxnSpPr>
          <p:cNvPr id="76" name="Google Shape;76;p14"/>
          <p:cNvCxnSpPr/>
          <p:nvPr/>
        </p:nvCxnSpPr>
        <p:spPr>
          <a:xfrm flipH="1">
            <a:off x="4672138" y="2112000"/>
            <a:ext cx="9000" cy="543900"/>
          </a:xfrm>
          <a:prstGeom prst="straightConnector1">
            <a:avLst/>
          </a:prstGeom>
          <a:noFill/>
          <a:ln cap="flat" cmpd="sng" w="38100">
            <a:solidFill>
              <a:schemeClr val="dk1"/>
            </a:solidFill>
            <a:prstDash val="solid"/>
            <a:round/>
            <a:headEnd len="med" w="med" type="none"/>
            <a:tailEnd len="med" w="med" type="none"/>
          </a:ln>
        </p:spPr>
      </p:cxnSp>
      <p:cxnSp>
        <p:nvCxnSpPr>
          <p:cNvPr id="77" name="Google Shape;77;p14"/>
          <p:cNvCxnSpPr/>
          <p:nvPr/>
        </p:nvCxnSpPr>
        <p:spPr>
          <a:xfrm flipH="1">
            <a:off x="6283200" y="2112000"/>
            <a:ext cx="9000" cy="543900"/>
          </a:xfrm>
          <a:prstGeom prst="straightConnector1">
            <a:avLst/>
          </a:prstGeom>
          <a:noFill/>
          <a:ln cap="flat" cmpd="sng" w="38100">
            <a:solidFill>
              <a:schemeClr val="dk1"/>
            </a:solidFill>
            <a:prstDash val="solid"/>
            <a:round/>
            <a:headEnd len="med" w="med" type="none"/>
            <a:tailEnd len="med" w="med" type="none"/>
          </a:ln>
        </p:spPr>
      </p:cxnSp>
      <p:cxnSp>
        <p:nvCxnSpPr>
          <p:cNvPr id="78" name="Google Shape;78;p14"/>
          <p:cNvCxnSpPr/>
          <p:nvPr/>
        </p:nvCxnSpPr>
        <p:spPr>
          <a:xfrm flipH="1">
            <a:off x="8329488" y="2092200"/>
            <a:ext cx="9000" cy="543900"/>
          </a:xfrm>
          <a:prstGeom prst="straightConnector1">
            <a:avLst/>
          </a:prstGeom>
          <a:noFill/>
          <a:ln cap="flat" cmpd="sng" w="38100">
            <a:solidFill>
              <a:schemeClr val="dk1"/>
            </a:solidFill>
            <a:prstDash val="solid"/>
            <a:round/>
            <a:headEnd len="med" w="med" type="none"/>
            <a:tailEnd len="med" w="med" type="none"/>
          </a:ln>
        </p:spPr>
      </p:cxnSp>
      <p:cxnSp>
        <p:nvCxnSpPr>
          <p:cNvPr id="79" name="Google Shape;79;p14"/>
          <p:cNvCxnSpPr>
            <a:stCxn id="72" idx="2"/>
          </p:cNvCxnSpPr>
          <p:nvPr/>
        </p:nvCxnSpPr>
        <p:spPr>
          <a:xfrm>
            <a:off x="4676650" y="1820300"/>
            <a:ext cx="0" cy="304500"/>
          </a:xfrm>
          <a:prstGeom prst="straightConnector1">
            <a:avLst/>
          </a:prstGeom>
          <a:noFill/>
          <a:ln cap="flat" cmpd="sng" w="38100">
            <a:solidFill>
              <a:schemeClr val="dk1"/>
            </a:solidFill>
            <a:prstDash val="solid"/>
            <a:round/>
            <a:headEnd len="med" w="med" type="none"/>
            <a:tailEnd len="med" w="med" type="none"/>
          </a:ln>
        </p:spPr>
      </p:cxnSp>
      <p:sp>
        <p:nvSpPr>
          <p:cNvPr id="80" name="Google Shape;80;p14"/>
          <p:cNvSpPr txBox="1"/>
          <p:nvPr/>
        </p:nvSpPr>
        <p:spPr>
          <a:xfrm>
            <a:off x="426275" y="4114800"/>
            <a:ext cx="994800" cy="4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Virus</a:t>
            </a:r>
            <a:endParaRPr sz="1800">
              <a:solidFill>
                <a:schemeClr val="accent3"/>
              </a:solidFill>
            </a:endParaRPr>
          </a:p>
        </p:txBody>
      </p:sp>
      <p:sp>
        <p:nvSpPr>
          <p:cNvPr id="81" name="Google Shape;81;p14"/>
          <p:cNvSpPr txBox="1"/>
          <p:nvPr/>
        </p:nvSpPr>
        <p:spPr>
          <a:xfrm>
            <a:off x="2233175" y="4114800"/>
            <a:ext cx="1142400" cy="4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Bacteria</a:t>
            </a:r>
            <a:endParaRPr sz="1800">
              <a:solidFill>
                <a:schemeClr val="accent3"/>
              </a:solidFill>
            </a:endParaRPr>
          </a:p>
        </p:txBody>
      </p:sp>
      <p:sp>
        <p:nvSpPr>
          <p:cNvPr id="82" name="Google Shape;82;p14"/>
          <p:cNvSpPr txBox="1"/>
          <p:nvPr/>
        </p:nvSpPr>
        <p:spPr>
          <a:xfrm>
            <a:off x="4057950" y="4114800"/>
            <a:ext cx="1142400" cy="4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Fungi</a:t>
            </a:r>
            <a:endParaRPr sz="1800">
              <a:solidFill>
                <a:schemeClr val="accent3"/>
              </a:solidFill>
            </a:endParaRPr>
          </a:p>
        </p:txBody>
      </p:sp>
      <p:sp>
        <p:nvSpPr>
          <p:cNvPr id="83" name="Google Shape;83;p14"/>
          <p:cNvSpPr txBox="1"/>
          <p:nvPr/>
        </p:nvSpPr>
        <p:spPr>
          <a:xfrm>
            <a:off x="5882725" y="4114800"/>
            <a:ext cx="1142400" cy="4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Protozoa</a:t>
            </a:r>
            <a:endParaRPr sz="1800">
              <a:solidFill>
                <a:schemeClr val="accent3"/>
              </a:solidFill>
            </a:endParaRPr>
          </a:p>
        </p:txBody>
      </p:sp>
      <p:sp>
        <p:nvSpPr>
          <p:cNvPr id="84" name="Google Shape;84;p14"/>
          <p:cNvSpPr txBox="1"/>
          <p:nvPr/>
        </p:nvSpPr>
        <p:spPr>
          <a:xfrm>
            <a:off x="7762800" y="4114800"/>
            <a:ext cx="1142400" cy="4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Worms</a:t>
            </a:r>
            <a:endParaRPr sz="1800">
              <a:solidFill>
                <a:schemeClr val="accent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Future directions for study</a:t>
            </a:r>
            <a:endParaRPr b="1"/>
          </a:p>
        </p:txBody>
      </p:sp>
      <p:sp>
        <p:nvSpPr>
          <p:cNvPr id="320" name="Google Shape;32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Perform analysis using real </a:t>
            </a:r>
            <a:r>
              <a:rPr lang="en">
                <a:solidFill>
                  <a:srgbClr val="000000"/>
                </a:solidFill>
              </a:rPr>
              <a:t>organism</a:t>
            </a:r>
            <a:endParaRPr>
              <a:solidFill>
                <a:srgbClr val="000000"/>
              </a:solidFill>
            </a:endParaRPr>
          </a:p>
          <a:p>
            <a:pPr indent="-317500" lvl="1" marL="914400" rtl="0" algn="l">
              <a:spcBef>
                <a:spcPts val="1200"/>
              </a:spcBef>
              <a:spcAft>
                <a:spcPts val="0"/>
              </a:spcAft>
              <a:buClr>
                <a:srgbClr val="000000"/>
              </a:buClr>
              <a:buSzPts val="1400"/>
              <a:buChar char="○"/>
            </a:pPr>
            <a:r>
              <a:rPr lang="en">
                <a:solidFill>
                  <a:srgbClr val="000000"/>
                </a:solidFill>
              </a:rPr>
              <a:t>Divergence from pathogenic to non-pathogenic organism</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Implement real metabolites and reactions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Different carbon source or nutrient environments</a:t>
            </a:r>
            <a:endParaRPr>
              <a:solidFill>
                <a:srgbClr val="000000"/>
              </a:solidFill>
            </a:endParaRPr>
          </a:p>
          <a:p>
            <a:pPr indent="-317500" lvl="3" marL="1828800" rtl="0" algn="l">
              <a:spcBef>
                <a:spcPts val="0"/>
              </a:spcBef>
              <a:spcAft>
                <a:spcPts val="0"/>
              </a:spcAft>
              <a:buClr>
                <a:srgbClr val="000000"/>
              </a:buClr>
              <a:buSzPts val="1400"/>
              <a:buChar char="●"/>
            </a:pPr>
            <a:r>
              <a:rPr lang="en">
                <a:solidFill>
                  <a:srgbClr val="000000"/>
                </a:solidFill>
              </a:rPr>
              <a:t>1-carbon source or multiple carbon sources</a:t>
            </a:r>
            <a:endParaRPr>
              <a:solidFill>
                <a:srgbClr val="000000"/>
              </a:solidFill>
            </a:endParaRPr>
          </a:p>
          <a:p>
            <a:pPr indent="-317500" lvl="3" marL="1828800" rtl="0" algn="l">
              <a:spcBef>
                <a:spcPts val="0"/>
              </a:spcBef>
              <a:spcAft>
                <a:spcPts val="0"/>
              </a:spcAft>
              <a:buClr>
                <a:srgbClr val="000000"/>
              </a:buClr>
              <a:buSzPts val="1400"/>
              <a:buChar char="●"/>
            </a:pPr>
            <a:r>
              <a:rPr lang="en">
                <a:solidFill>
                  <a:srgbClr val="000000"/>
                </a:solidFill>
              </a:rPr>
              <a:t>Nitrogen, Sulfur</a:t>
            </a:r>
            <a:endParaRPr>
              <a:solidFill>
                <a:srgbClr val="000000"/>
              </a:solidFill>
            </a:endParaRPr>
          </a:p>
        </p:txBody>
      </p:sp>
      <p:pic>
        <p:nvPicPr>
          <p:cNvPr id="321" name="Google Shape;321;p32"/>
          <p:cNvPicPr preferRelativeResize="0"/>
          <p:nvPr/>
        </p:nvPicPr>
        <p:blipFill rotWithShape="1">
          <a:blip r:embed="rId3">
            <a:alphaModFix/>
          </a:blip>
          <a:srcRect b="13427" l="0" r="0" t="0"/>
          <a:stretch/>
        </p:blipFill>
        <p:spPr>
          <a:xfrm>
            <a:off x="6485350" y="1152473"/>
            <a:ext cx="2346950" cy="2566251"/>
          </a:xfrm>
          <a:prstGeom prst="rect">
            <a:avLst/>
          </a:prstGeom>
          <a:noFill/>
          <a:ln>
            <a:noFill/>
          </a:ln>
        </p:spPr>
      </p:pic>
      <p:sp>
        <p:nvSpPr>
          <p:cNvPr id="322" name="Google Shape;322;p32"/>
          <p:cNvSpPr txBox="1"/>
          <p:nvPr/>
        </p:nvSpPr>
        <p:spPr>
          <a:xfrm>
            <a:off x="5912125" y="3803225"/>
            <a:ext cx="3035400" cy="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Roboto"/>
                <a:ea typeface="Roboto"/>
                <a:cs typeface="Roboto"/>
                <a:sym typeface="Roboto"/>
              </a:rPr>
              <a:t>Eisenreich, W., Dandekar, T., Heesemann, J. et al. Carbon metabolism of intracellular bacterial pathogens and possible links to virulence. Nat Rev Microbiol 8, 401–412 (2010). https://doi.org/10.1038/nrmicro2351</a:t>
            </a:r>
            <a:endParaRPr i="1">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5943200" y="458875"/>
            <a:ext cx="1845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420"/>
              <a:t>Shared reactions</a:t>
            </a:r>
            <a:endParaRPr b="1" sz="1420"/>
          </a:p>
        </p:txBody>
      </p:sp>
      <p:pic>
        <p:nvPicPr>
          <p:cNvPr id="328" name="Google Shape;328;p33"/>
          <p:cNvPicPr preferRelativeResize="0"/>
          <p:nvPr/>
        </p:nvPicPr>
        <p:blipFill>
          <a:blip r:embed="rId3">
            <a:alphaModFix/>
          </a:blip>
          <a:stretch>
            <a:fillRect/>
          </a:stretch>
        </p:blipFill>
        <p:spPr>
          <a:xfrm>
            <a:off x="378988" y="3402967"/>
            <a:ext cx="4099101" cy="1441308"/>
          </a:xfrm>
          <a:prstGeom prst="rect">
            <a:avLst/>
          </a:prstGeom>
          <a:noFill/>
          <a:ln>
            <a:noFill/>
          </a:ln>
        </p:spPr>
      </p:pic>
      <p:sp>
        <p:nvSpPr>
          <p:cNvPr id="329" name="Google Shape;329;p33"/>
          <p:cNvSpPr txBox="1"/>
          <p:nvPr>
            <p:ph type="title"/>
          </p:nvPr>
        </p:nvSpPr>
        <p:spPr>
          <a:xfrm>
            <a:off x="1461600" y="2982675"/>
            <a:ext cx="2537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i="1" lang="en" sz="1820" u="sng"/>
              <a:t>Escherichia coli</a:t>
            </a:r>
            <a:endParaRPr i="1" sz="1820" u="sng"/>
          </a:p>
        </p:txBody>
      </p:sp>
      <p:pic>
        <p:nvPicPr>
          <p:cNvPr id="330" name="Google Shape;330;p33"/>
          <p:cNvPicPr preferRelativeResize="0"/>
          <p:nvPr/>
        </p:nvPicPr>
        <p:blipFill>
          <a:blip r:embed="rId4">
            <a:alphaModFix/>
          </a:blip>
          <a:stretch>
            <a:fillRect/>
          </a:stretch>
        </p:blipFill>
        <p:spPr>
          <a:xfrm>
            <a:off x="472913" y="1326026"/>
            <a:ext cx="3911226" cy="1337550"/>
          </a:xfrm>
          <a:prstGeom prst="rect">
            <a:avLst/>
          </a:prstGeom>
          <a:noFill/>
          <a:ln>
            <a:noFill/>
          </a:ln>
        </p:spPr>
      </p:pic>
      <p:sp>
        <p:nvSpPr>
          <p:cNvPr id="331" name="Google Shape;331;p33"/>
          <p:cNvSpPr txBox="1"/>
          <p:nvPr>
            <p:ph type="title"/>
          </p:nvPr>
        </p:nvSpPr>
        <p:spPr>
          <a:xfrm>
            <a:off x="914375" y="865300"/>
            <a:ext cx="4128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i="1" lang="en" sz="1820" u="sng"/>
              <a:t>Synechocystis sp. PCC6803</a:t>
            </a:r>
            <a:endParaRPr i="1" sz="1820" u="sng"/>
          </a:p>
        </p:txBody>
      </p:sp>
      <p:pic>
        <p:nvPicPr>
          <p:cNvPr id="332" name="Google Shape;332;p33"/>
          <p:cNvPicPr preferRelativeResize="0"/>
          <p:nvPr/>
        </p:nvPicPr>
        <p:blipFill>
          <a:blip r:embed="rId5">
            <a:alphaModFix/>
          </a:blip>
          <a:stretch>
            <a:fillRect/>
          </a:stretch>
        </p:blipFill>
        <p:spPr>
          <a:xfrm flipH="1" rot="-3871377">
            <a:off x="4158188" y="2264432"/>
            <a:ext cx="1085273" cy="829036"/>
          </a:xfrm>
          <a:prstGeom prst="rect">
            <a:avLst/>
          </a:prstGeom>
          <a:noFill/>
          <a:ln>
            <a:noFill/>
          </a:ln>
        </p:spPr>
      </p:pic>
      <p:pic>
        <p:nvPicPr>
          <p:cNvPr id="333" name="Google Shape;333;p33"/>
          <p:cNvPicPr preferRelativeResize="0"/>
          <p:nvPr/>
        </p:nvPicPr>
        <p:blipFill>
          <a:blip r:embed="rId6">
            <a:alphaModFix/>
          </a:blip>
          <a:stretch>
            <a:fillRect/>
          </a:stretch>
        </p:blipFill>
        <p:spPr>
          <a:xfrm>
            <a:off x="5536675" y="594275"/>
            <a:ext cx="2537650" cy="1921725"/>
          </a:xfrm>
          <a:prstGeom prst="rect">
            <a:avLst/>
          </a:prstGeom>
          <a:noFill/>
          <a:ln>
            <a:noFill/>
          </a:ln>
        </p:spPr>
      </p:pic>
      <p:sp>
        <p:nvSpPr>
          <p:cNvPr id="334" name="Google Shape;334;p33"/>
          <p:cNvSpPr txBox="1"/>
          <p:nvPr>
            <p:ph type="title"/>
          </p:nvPr>
        </p:nvSpPr>
        <p:spPr>
          <a:xfrm>
            <a:off x="220850" y="147125"/>
            <a:ext cx="47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to</a:t>
            </a:r>
            <a:r>
              <a:rPr b="1" lang="en"/>
              <a:t> real organisms</a:t>
            </a:r>
            <a:endParaRPr b="1"/>
          </a:p>
        </p:txBody>
      </p:sp>
      <p:pic>
        <p:nvPicPr>
          <p:cNvPr id="335" name="Google Shape;335;p33"/>
          <p:cNvPicPr preferRelativeResize="0"/>
          <p:nvPr/>
        </p:nvPicPr>
        <p:blipFill rotWithShape="1">
          <a:blip r:embed="rId7">
            <a:alphaModFix/>
          </a:blip>
          <a:srcRect b="0" l="44395" r="0" t="68954"/>
          <a:stretch/>
        </p:blipFill>
        <p:spPr>
          <a:xfrm>
            <a:off x="5402350" y="3239700"/>
            <a:ext cx="3395449" cy="1604576"/>
          </a:xfrm>
          <a:prstGeom prst="rect">
            <a:avLst/>
          </a:prstGeom>
          <a:noFill/>
          <a:ln>
            <a:noFill/>
          </a:ln>
        </p:spPr>
      </p:pic>
      <p:sp>
        <p:nvSpPr>
          <p:cNvPr id="336" name="Google Shape;336;p33"/>
          <p:cNvSpPr txBox="1"/>
          <p:nvPr>
            <p:ph type="title"/>
          </p:nvPr>
        </p:nvSpPr>
        <p:spPr>
          <a:xfrm>
            <a:off x="6391275" y="2830275"/>
            <a:ext cx="1098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420"/>
              <a:t>Fitness</a:t>
            </a:r>
            <a:endParaRPr b="1" sz="14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220850" y="147125"/>
            <a:ext cx="47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to real organisms</a:t>
            </a:r>
            <a:endParaRPr b="1"/>
          </a:p>
        </p:txBody>
      </p:sp>
      <p:sp>
        <p:nvSpPr>
          <p:cNvPr id="342" name="Google Shape;342;p34"/>
          <p:cNvSpPr txBox="1"/>
          <p:nvPr>
            <p:ph type="title"/>
          </p:nvPr>
        </p:nvSpPr>
        <p:spPr>
          <a:xfrm>
            <a:off x="1624025" y="902225"/>
            <a:ext cx="1845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420"/>
              <a:t>Fitness evolution</a:t>
            </a:r>
            <a:endParaRPr b="1" sz="1420"/>
          </a:p>
        </p:txBody>
      </p:sp>
      <p:sp>
        <p:nvSpPr>
          <p:cNvPr id="343" name="Google Shape;343;p34"/>
          <p:cNvSpPr txBox="1"/>
          <p:nvPr>
            <p:ph type="title"/>
          </p:nvPr>
        </p:nvSpPr>
        <p:spPr>
          <a:xfrm>
            <a:off x="5939750" y="902225"/>
            <a:ext cx="1845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420"/>
              <a:t>Network similarity</a:t>
            </a:r>
            <a:endParaRPr b="1" sz="1420"/>
          </a:p>
        </p:txBody>
      </p:sp>
      <p:sp>
        <p:nvSpPr>
          <p:cNvPr id="344" name="Google Shape;344;p34"/>
          <p:cNvSpPr txBox="1"/>
          <p:nvPr>
            <p:ph type="title"/>
          </p:nvPr>
        </p:nvSpPr>
        <p:spPr>
          <a:xfrm>
            <a:off x="3194550" y="4573175"/>
            <a:ext cx="2907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420"/>
              <a:t>Results of 6 different replicates</a:t>
            </a:r>
            <a:endParaRPr b="1" sz="1420"/>
          </a:p>
        </p:txBody>
      </p:sp>
      <p:pic>
        <p:nvPicPr>
          <p:cNvPr id="345" name="Google Shape;345;p34"/>
          <p:cNvPicPr preferRelativeResize="0"/>
          <p:nvPr/>
        </p:nvPicPr>
        <p:blipFill>
          <a:blip r:embed="rId3">
            <a:alphaModFix/>
          </a:blip>
          <a:stretch>
            <a:fillRect/>
          </a:stretch>
        </p:blipFill>
        <p:spPr>
          <a:xfrm>
            <a:off x="415402" y="1351000"/>
            <a:ext cx="3893451" cy="2950475"/>
          </a:xfrm>
          <a:prstGeom prst="rect">
            <a:avLst/>
          </a:prstGeom>
          <a:noFill/>
          <a:ln>
            <a:noFill/>
          </a:ln>
        </p:spPr>
      </p:pic>
      <p:pic>
        <p:nvPicPr>
          <p:cNvPr id="346" name="Google Shape;346;p34"/>
          <p:cNvPicPr preferRelativeResize="0"/>
          <p:nvPr/>
        </p:nvPicPr>
        <p:blipFill>
          <a:blip r:embed="rId4">
            <a:alphaModFix/>
          </a:blip>
          <a:stretch>
            <a:fillRect/>
          </a:stretch>
        </p:blipFill>
        <p:spPr>
          <a:xfrm>
            <a:off x="4862950" y="1351001"/>
            <a:ext cx="3893461" cy="2950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5"/>
          <p:cNvPicPr preferRelativeResize="0"/>
          <p:nvPr/>
        </p:nvPicPr>
        <p:blipFill>
          <a:blip r:embed="rId3">
            <a:alphaModFix/>
          </a:blip>
          <a:stretch>
            <a:fillRect/>
          </a:stretch>
        </p:blipFill>
        <p:spPr>
          <a:xfrm>
            <a:off x="606500" y="407675"/>
            <a:ext cx="7625649" cy="4447300"/>
          </a:xfrm>
          <a:prstGeom prst="rect">
            <a:avLst/>
          </a:prstGeom>
          <a:noFill/>
          <a:ln>
            <a:noFill/>
          </a:ln>
        </p:spPr>
      </p:pic>
      <p:pic>
        <p:nvPicPr>
          <p:cNvPr id="352" name="Google Shape;352;p35"/>
          <p:cNvPicPr preferRelativeResize="0"/>
          <p:nvPr/>
        </p:nvPicPr>
        <p:blipFill>
          <a:blip r:embed="rId4">
            <a:alphaModFix/>
          </a:blip>
          <a:stretch>
            <a:fillRect/>
          </a:stretch>
        </p:blipFill>
        <p:spPr>
          <a:xfrm>
            <a:off x="8322475" y="1220900"/>
            <a:ext cx="527125" cy="3366374"/>
          </a:xfrm>
          <a:prstGeom prst="rect">
            <a:avLst/>
          </a:prstGeom>
          <a:noFill/>
          <a:ln>
            <a:noFill/>
          </a:ln>
        </p:spPr>
      </p:pic>
      <p:sp>
        <p:nvSpPr>
          <p:cNvPr id="353" name="Google Shape;353;p35"/>
          <p:cNvSpPr txBox="1"/>
          <p:nvPr>
            <p:ph type="title"/>
          </p:nvPr>
        </p:nvSpPr>
        <p:spPr>
          <a:xfrm>
            <a:off x="220850" y="-5275"/>
            <a:ext cx="47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to real organisms</a:t>
            </a:r>
            <a:endParaRPr b="1"/>
          </a:p>
        </p:txBody>
      </p:sp>
      <p:sp>
        <p:nvSpPr>
          <p:cNvPr id="354" name="Google Shape;354;p35"/>
          <p:cNvSpPr txBox="1"/>
          <p:nvPr>
            <p:ph type="title"/>
          </p:nvPr>
        </p:nvSpPr>
        <p:spPr>
          <a:xfrm rot="-5400000">
            <a:off x="-1352800" y="2440913"/>
            <a:ext cx="3720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420"/>
              <a:t>Generation</a:t>
            </a:r>
            <a:endParaRPr sz="1420"/>
          </a:p>
        </p:txBody>
      </p:sp>
      <p:sp>
        <p:nvSpPr>
          <p:cNvPr id="355" name="Google Shape;355;p35"/>
          <p:cNvSpPr txBox="1"/>
          <p:nvPr>
            <p:ph type="title"/>
          </p:nvPr>
        </p:nvSpPr>
        <p:spPr>
          <a:xfrm>
            <a:off x="2559325" y="4703413"/>
            <a:ext cx="3720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420"/>
              <a:t>Carbon sources</a:t>
            </a:r>
            <a:endParaRPr sz="1420"/>
          </a:p>
        </p:txBody>
      </p:sp>
      <p:sp>
        <p:nvSpPr>
          <p:cNvPr id="356" name="Google Shape;356;p35"/>
          <p:cNvSpPr txBox="1"/>
          <p:nvPr>
            <p:ph type="title"/>
          </p:nvPr>
        </p:nvSpPr>
        <p:spPr>
          <a:xfrm>
            <a:off x="5233775" y="119975"/>
            <a:ext cx="3720000" cy="74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891"/>
              <a:buNone/>
            </a:pPr>
            <a:r>
              <a:rPr lang="en" sz="1178"/>
              <a:t>The color gradient represents the number of individuals that are able to grow on each carbon source (total population size = 40)</a:t>
            </a:r>
            <a:endParaRPr sz="1178"/>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220850" y="-5275"/>
            <a:ext cx="47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to real organisms</a:t>
            </a:r>
            <a:endParaRPr b="1"/>
          </a:p>
        </p:txBody>
      </p:sp>
      <p:sp>
        <p:nvSpPr>
          <p:cNvPr id="362" name="Google Shape;362;p36"/>
          <p:cNvSpPr txBox="1"/>
          <p:nvPr>
            <p:ph type="title"/>
          </p:nvPr>
        </p:nvSpPr>
        <p:spPr>
          <a:xfrm>
            <a:off x="5192725" y="165475"/>
            <a:ext cx="3720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69718"/>
              <a:buNone/>
            </a:pPr>
            <a:r>
              <a:rPr lang="en" sz="1420"/>
              <a:t>There are patterns in the order in which the different carbon sources can be utilized</a:t>
            </a:r>
            <a:endParaRPr sz="1420"/>
          </a:p>
        </p:txBody>
      </p:sp>
      <p:pic>
        <p:nvPicPr>
          <p:cNvPr id="363" name="Google Shape;363;p36"/>
          <p:cNvPicPr preferRelativeResize="0"/>
          <p:nvPr/>
        </p:nvPicPr>
        <p:blipFill rotWithShape="1">
          <a:blip r:embed="rId3">
            <a:alphaModFix/>
          </a:blip>
          <a:srcRect b="15059" l="2565" r="9584" t="0"/>
          <a:stretch/>
        </p:blipFill>
        <p:spPr>
          <a:xfrm>
            <a:off x="321225" y="683748"/>
            <a:ext cx="2832324" cy="949700"/>
          </a:xfrm>
          <a:prstGeom prst="rect">
            <a:avLst/>
          </a:prstGeom>
          <a:noFill/>
          <a:ln>
            <a:noFill/>
          </a:ln>
        </p:spPr>
      </p:pic>
      <p:pic>
        <p:nvPicPr>
          <p:cNvPr id="364" name="Google Shape;364;p36"/>
          <p:cNvPicPr preferRelativeResize="0"/>
          <p:nvPr/>
        </p:nvPicPr>
        <p:blipFill rotWithShape="1">
          <a:blip r:embed="rId4">
            <a:alphaModFix/>
          </a:blip>
          <a:srcRect b="15604" l="1516" r="9783" t="0"/>
          <a:stretch/>
        </p:blipFill>
        <p:spPr>
          <a:xfrm>
            <a:off x="304575" y="2675350"/>
            <a:ext cx="2832324" cy="1072851"/>
          </a:xfrm>
          <a:prstGeom prst="rect">
            <a:avLst/>
          </a:prstGeom>
          <a:noFill/>
          <a:ln>
            <a:noFill/>
          </a:ln>
        </p:spPr>
      </p:pic>
      <p:pic>
        <p:nvPicPr>
          <p:cNvPr id="365" name="Google Shape;365;p36"/>
          <p:cNvPicPr preferRelativeResize="0"/>
          <p:nvPr/>
        </p:nvPicPr>
        <p:blipFill rotWithShape="1">
          <a:blip r:embed="rId5">
            <a:alphaModFix/>
          </a:blip>
          <a:srcRect b="14900" l="2051" r="9896" t="0"/>
          <a:stretch/>
        </p:blipFill>
        <p:spPr>
          <a:xfrm>
            <a:off x="321225" y="3844225"/>
            <a:ext cx="2832324" cy="949700"/>
          </a:xfrm>
          <a:prstGeom prst="rect">
            <a:avLst/>
          </a:prstGeom>
          <a:noFill/>
          <a:ln>
            <a:noFill/>
          </a:ln>
        </p:spPr>
      </p:pic>
      <p:pic>
        <p:nvPicPr>
          <p:cNvPr id="366" name="Google Shape;366;p36"/>
          <p:cNvPicPr preferRelativeResize="0"/>
          <p:nvPr/>
        </p:nvPicPr>
        <p:blipFill rotWithShape="1">
          <a:blip r:embed="rId6">
            <a:alphaModFix/>
          </a:blip>
          <a:srcRect b="11118" l="1304" r="2067" t="18379"/>
          <a:stretch/>
        </p:blipFill>
        <p:spPr>
          <a:xfrm>
            <a:off x="321225" y="1679553"/>
            <a:ext cx="2832323" cy="949697"/>
          </a:xfrm>
          <a:prstGeom prst="rect">
            <a:avLst/>
          </a:prstGeom>
          <a:noFill/>
          <a:ln>
            <a:noFill/>
          </a:ln>
        </p:spPr>
      </p:pic>
      <p:pic>
        <p:nvPicPr>
          <p:cNvPr id="367" name="Google Shape;367;p36"/>
          <p:cNvPicPr preferRelativeResize="0"/>
          <p:nvPr/>
        </p:nvPicPr>
        <p:blipFill>
          <a:blip r:embed="rId7">
            <a:alphaModFix/>
          </a:blip>
          <a:stretch>
            <a:fillRect/>
          </a:stretch>
        </p:blipFill>
        <p:spPr>
          <a:xfrm>
            <a:off x="3153550" y="1118850"/>
            <a:ext cx="527125" cy="3366374"/>
          </a:xfrm>
          <a:prstGeom prst="rect">
            <a:avLst/>
          </a:prstGeom>
          <a:noFill/>
          <a:ln>
            <a:noFill/>
          </a:ln>
        </p:spPr>
      </p:pic>
      <p:pic>
        <p:nvPicPr>
          <p:cNvPr id="368" name="Google Shape;368;p36"/>
          <p:cNvPicPr preferRelativeResize="0"/>
          <p:nvPr/>
        </p:nvPicPr>
        <p:blipFill>
          <a:blip r:embed="rId8">
            <a:alphaModFix/>
          </a:blip>
          <a:stretch>
            <a:fillRect/>
          </a:stretch>
        </p:blipFill>
        <p:spPr>
          <a:xfrm>
            <a:off x="3898750" y="1079988"/>
            <a:ext cx="4953825" cy="3226149"/>
          </a:xfrm>
          <a:prstGeom prst="rect">
            <a:avLst/>
          </a:prstGeom>
          <a:noFill/>
          <a:ln>
            <a:noFill/>
          </a:ln>
        </p:spPr>
      </p:pic>
      <p:sp>
        <p:nvSpPr>
          <p:cNvPr id="369" name="Google Shape;369;p36"/>
          <p:cNvSpPr txBox="1"/>
          <p:nvPr>
            <p:ph type="title"/>
          </p:nvPr>
        </p:nvSpPr>
        <p:spPr>
          <a:xfrm>
            <a:off x="4087575" y="4382325"/>
            <a:ext cx="4953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891"/>
              <a:buNone/>
            </a:pPr>
            <a:r>
              <a:rPr b="1" lang="en" sz="1178"/>
              <a:t>More complex carbon sources take more time to appear in evolution</a:t>
            </a:r>
            <a:endParaRPr b="1" sz="1178"/>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220850" y="-5275"/>
            <a:ext cx="476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to real organisms</a:t>
            </a:r>
            <a:endParaRPr b="1"/>
          </a:p>
        </p:txBody>
      </p:sp>
      <p:sp>
        <p:nvSpPr>
          <p:cNvPr id="375" name="Google Shape;375;p37"/>
          <p:cNvSpPr txBox="1"/>
          <p:nvPr>
            <p:ph type="title"/>
          </p:nvPr>
        </p:nvSpPr>
        <p:spPr>
          <a:xfrm>
            <a:off x="5225575" y="25900"/>
            <a:ext cx="3720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69718"/>
              <a:buNone/>
            </a:pPr>
            <a:r>
              <a:rPr lang="en" sz="1420"/>
              <a:t>There are patterns in the order in which the different carbon sources can be utilized</a:t>
            </a:r>
            <a:endParaRPr sz="1420"/>
          </a:p>
        </p:txBody>
      </p:sp>
      <p:pic>
        <p:nvPicPr>
          <p:cNvPr id="376" name="Google Shape;376;p37"/>
          <p:cNvPicPr preferRelativeResize="0"/>
          <p:nvPr/>
        </p:nvPicPr>
        <p:blipFill rotWithShape="1">
          <a:blip r:embed="rId3">
            <a:alphaModFix/>
          </a:blip>
          <a:srcRect b="15059" l="2565" r="9584" t="0"/>
          <a:stretch/>
        </p:blipFill>
        <p:spPr>
          <a:xfrm>
            <a:off x="386900" y="683750"/>
            <a:ext cx="3813449" cy="1278667"/>
          </a:xfrm>
          <a:prstGeom prst="rect">
            <a:avLst/>
          </a:prstGeom>
          <a:noFill/>
          <a:ln>
            <a:noFill/>
          </a:ln>
        </p:spPr>
      </p:pic>
      <p:pic>
        <p:nvPicPr>
          <p:cNvPr id="377" name="Google Shape;377;p37"/>
          <p:cNvPicPr preferRelativeResize="0"/>
          <p:nvPr/>
        </p:nvPicPr>
        <p:blipFill rotWithShape="1">
          <a:blip r:embed="rId4">
            <a:alphaModFix/>
          </a:blip>
          <a:srcRect b="15604" l="1516" r="9783" t="0"/>
          <a:stretch/>
        </p:blipFill>
        <p:spPr>
          <a:xfrm>
            <a:off x="386900" y="3447696"/>
            <a:ext cx="3813448" cy="1461654"/>
          </a:xfrm>
          <a:prstGeom prst="rect">
            <a:avLst/>
          </a:prstGeom>
          <a:noFill/>
          <a:ln>
            <a:noFill/>
          </a:ln>
        </p:spPr>
      </p:pic>
      <p:pic>
        <p:nvPicPr>
          <p:cNvPr id="378" name="Google Shape;378;p37"/>
          <p:cNvPicPr preferRelativeResize="0"/>
          <p:nvPr/>
        </p:nvPicPr>
        <p:blipFill rotWithShape="1">
          <a:blip r:embed="rId5">
            <a:alphaModFix/>
          </a:blip>
          <a:srcRect b="14900" l="2051" r="9896" t="0"/>
          <a:stretch/>
        </p:blipFill>
        <p:spPr>
          <a:xfrm>
            <a:off x="4572000" y="683750"/>
            <a:ext cx="3813449" cy="1306675"/>
          </a:xfrm>
          <a:prstGeom prst="rect">
            <a:avLst/>
          </a:prstGeom>
          <a:noFill/>
          <a:ln>
            <a:noFill/>
          </a:ln>
        </p:spPr>
      </p:pic>
      <p:pic>
        <p:nvPicPr>
          <p:cNvPr id="379" name="Google Shape;379;p37"/>
          <p:cNvPicPr preferRelativeResize="0"/>
          <p:nvPr/>
        </p:nvPicPr>
        <p:blipFill rotWithShape="1">
          <a:blip r:embed="rId6">
            <a:alphaModFix/>
          </a:blip>
          <a:srcRect b="13778" l="2653" r="8599" t="0"/>
          <a:stretch/>
        </p:blipFill>
        <p:spPr>
          <a:xfrm>
            <a:off x="4584825" y="2064825"/>
            <a:ext cx="3875799" cy="1306675"/>
          </a:xfrm>
          <a:prstGeom prst="rect">
            <a:avLst/>
          </a:prstGeom>
          <a:noFill/>
          <a:ln>
            <a:noFill/>
          </a:ln>
        </p:spPr>
      </p:pic>
      <p:pic>
        <p:nvPicPr>
          <p:cNvPr id="380" name="Google Shape;380;p37"/>
          <p:cNvPicPr preferRelativeResize="0"/>
          <p:nvPr/>
        </p:nvPicPr>
        <p:blipFill rotWithShape="1">
          <a:blip r:embed="rId7">
            <a:alphaModFix/>
          </a:blip>
          <a:srcRect b="14843" l="2330" r="9710" t="1390"/>
          <a:stretch/>
        </p:blipFill>
        <p:spPr>
          <a:xfrm>
            <a:off x="4572000" y="3447700"/>
            <a:ext cx="3813449" cy="1461650"/>
          </a:xfrm>
          <a:prstGeom prst="rect">
            <a:avLst/>
          </a:prstGeom>
          <a:noFill/>
          <a:ln>
            <a:noFill/>
          </a:ln>
        </p:spPr>
      </p:pic>
      <p:pic>
        <p:nvPicPr>
          <p:cNvPr id="381" name="Google Shape;381;p37"/>
          <p:cNvPicPr preferRelativeResize="0"/>
          <p:nvPr/>
        </p:nvPicPr>
        <p:blipFill rotWithShape="1">
          <a:blip r:embed="rId8">
            <a:alphaModFix/>
          </a:blip>
          <a:srcRect b="11118" l="1304" r="2067" t="18379"/>
          <a:stretch/>
        </p:blipFill>
        <p:spPr>
          <a:xfrm>
            <a:off x="386900" y="2088335"/>
            <a:ext cx="3813450" cy="1278667"/>
          </a:xfrm>
          <a:prstGeom prst="rect">
            <a:avLst/>
          </a:prstGeom>
          <a:noFill/>
          <a:ln>
            <a:noFill/>
          </a:ln>
        </p:spPr>
      </p:pic>
      <p:pic>
        <p:nvPicPr>
          <p:cNvPr id="382" name="Google Shape;382;p37"/>
          <p:cNvPicPr preferRelativeResize="0"/>
          <p:nvPr/>
        </p:nvPicPr>
        <p:blipFill>
          <a:blip r:embed="rId9">
            <a:alphaModFix/>
          </a:blip>
          <a:stretch>
            <a:fillRect/>
          </a:stretch>
        </p:blipFill>
        <p:spPr>
          <a:xfrm>
            <a:off x="8460625" y="1127075"/>
            <a:ext cx="527125" cy="3366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idx="1" type="body"/>
          </p:nvPr>
        </p:nvSpPr>
        <p:spPr>
          <a:xfrm>
            <a:off x="0" y="0"/>
            <a:ext cx="9144000" cy="830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500">
                <a:solidFill>
                  <a:schemeClr val="dk1"/>
                </a:solidFill>
                <a:latin typeface="Arial"/>
                <a:ea typeface="Arial"/>
                <a:cs typeface="Arial"/>
                <a:sym typeface="Arial"/>
              </a:rPr>
              <a:t>Bacterial infection to human health</a:t>
            </a:r>
            <a:endParaRPr b="1" sz="2500">
              <a:solidFill>
                <a:schemeClr val="dk1"/>
              </a:solidFill>
              <a:latin typeface="Arial"/>
              <a:ea typeface="Arial"/>
              <a:cs typeface="Arial"/>
              <a:sym typeface="Arial"/>
            </a:endParaRPr>
          </a:p>
        </p:txBody>
      </p:sp>
      <p:pic>
        <p:nvPicPr>
          <p:cNvPr id="90" name="Google Shape;90;p15"/>
          <p:cNvPicPr preferRelativeResize="0"/>
          <p:nvPr/>
        </p:nvPicPr>
        <p:blipFill>
          <a:blip r:embed="rId3">
            <a:alphaModFix/>
          </a:blip>
          <a:stretch>
            <a:fillRect/>
          </a:stretch>
        </p:blipFill>
        <p:spPr>
          <a:xfrm>
            <a:off x="502138" y="1048275"/>
            <a:ext cx="3956551" cy="2670550"/>
          </a:xfrm>
          <a:prstGeom prst="rect">
            <a:avLst/>
          </a:prstGeom>
          <a:noFill/>
          <a:ln>
            <a:noFill/>
          </a:ln>
        </p:spPr>
      </p:pic>
      <p:pic>
        <p:nvPicPr>
          <p:cNvPr id="91" name="Google Shape;91;p15"/>
          <p:cNvPicPr preferRelativeResize="0"/>
          <p:nvPr/>
        </p:nvPicPr>
        <p:blipFill>
          <a:blip r:embed="rId4">
            <a:alphaModFix/>
          </a:blip>
          <a:stretch>
            <a:fillRect/>
          </a:stretch>
        </p:blipFill>
        <p:spPr>
          <a:xfrm>
            <a:off x="4682538" y="1048525"/>
            <a:ext cx="3765689" cy="2670048"/>
          </a:xfrm>
          <a:prstGeom prst="rect">
            <a:avLst/>
          </a:prstGeom>
          <a:noFill/>
          <a:ln>
            <a:noFill/>
          </a:ln>
        </p:spPr>
      </p:pic>
      <p:sp>
        <p:nvSpPr>
          <p:cNvPr id="92" name="Google Shape;92;p15"/>
          <p:cNvSpPr txBox="1"/>
          <p:nvPr/>
        </p:nvSpPr>
        <p:spPr>
          <a:xfrm>
            <a:off x="339275" y="4012275"/>
            <a:ext cx="8307900" cy="511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Pathogen: an organism causing disease to its host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Bacterial pathogen is threatening human’s health</a:t>
            </a:r>
            <a:endParaRPr sz="1600">
              <a:solidFill>
                <a:schemeClr val="dk1"/>
              </a:solidFill>
            </a:endParaRPr>
          </a:p>
        </p:txBody>
      </p:sp>
      <p:sp>
        <p:nvSpPr>
          <p:cNvPr id="93" name="Google Shape;93;p15"/>
          <p:cNvSpPr txBox="1"/>
          <p:nvPr/>
        </p:nvSpPr>
        <p:spPr>
          <a:xfrm>
            <a:off x="4783725" y="3718563"/>
            <a:ext cx="25662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rPr>
              <a:t>YLLs: years of life lost</a:t>
            </a:r>
            <a:endParaRPr sz="1000">
              <a:solidFill>
                <a:schemeClr val="accent3"/>
              </a:solidFill>
            </a:endParaRPr>
          </a:p>
        </p:txBody>
      </p:sp>
      <p:sp>
        <p:nvSpPr>
          <p:cNvPr id="94" name="Google Shape;94;p15"/>
          <p:cNvSpPr txBox="1"/>
          <p:nvPr/>
        </p:nvSpPr>
        <p:spPr>
          <a:xfrm>
            <a:off x="2771400" y="4703600"/>
            <a:ext cx="63726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300">
                <a:solidFill>
                  <a:schemeClr val="dk1"/>
                </a:solidFill>
              </a:rPr>
              <a:t>(</a:t>
            </a:r>
            <a:r>
              <a:rPr i="1" lang="en" sz="1300">
                <a:solidFill>
                  <a:schemeClr val="dk1"/>
                </a:solidFill>
              </a:rPr>
              <a:t>GBD 2019 Antimicrobial Resistance Collaborators. Lancet 2022</a:t>
            </a:r>
            <a:r>
              <a:rPr i="1" lang="en" sz="1300">
                <a:solidFill>
                  <a:schemeClr val="dk1"/>
                </a:solidFill>
              </a:rPr>
              <a:t>)</a:t>
            </a:r>
            <a:endParaRPr i="1"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rial"/>
                <a:ea typeface="Arial"/>
                <a:cs typeface="Arial"/>
                <a:sym typeface="Arial"/>
              </a:rPr>
              <a:t>Commensal bacteria vs pathogen</a:t>
            </a:r>
            <a:endParaRPr b="1">
              <a:latin typeface="Arial"/>
              <a:ea typeface="Arial"/>
              <a:cs typeface="Arial"/>
              <a:sym typeface="Arial"/>
            </a:endParaRPr>
          </a:p>
        </p:txBody>
      </p:sp>
      <p:sp>
        <p:nvSpPr>
          <p:cNvPr id="100" name="Google Shape;10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Millions of commensal bacteria inhabit mucosal and epidermal surfaces in humans</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Play an important role in defense against pathogens</a:t>
            </a:r>
            <a:endParaRPr>
              <a:solidFill>
                <a:schemeClr val="dk1"/>
              </a:solidFill>
              <a:latin typeface="Arial"/>
              <a:ea typeface="Arial"/>
              <a:cs typeface="Arial"/>
              <a:sym typeface="Arial"/>
            </a:endParaRPr>
          </a:p>
        </p:txBody>
      </p:sp>
      <p:sp>
        <p:nvSpPr>
          <p:cNvPr id="101" name="Google Shape;101;p16"/>
          <p:cNvSpPr/>
          <p:nvPr/>
        </p:nvSpPr>
        <p:spPr>
          <a:xfrm>
            <a:off x="4134375" y="2385800"/>
            <a:ext cx="739500" cy="783000"/>
          </a:xfrm>
          <a:prstGeom prst="downArrow">
            <a:avLst>
              <a:gd fmla="val 50000" name="adj1"/>
              <a:gd fmla="val 50000" name="adj2"/>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2" name="Google Shape;102;p16"/>
          <p:cNvSpPr txBox="1"/>
          <p:nvPr/>
        </p:nvSpPr>
        <p:spPr>
          <a:xfrm>
            <a:off x="600250" y="3223125"/>
            <a:ext cx="8133900" cy="13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Can we compare the </a:t>
            </a:r>
            <a:r>
              <a:rPr b="1" lang="en" sz="1800">
                <a:solidFill>
                  <a:srgbClr val="FF0000"/>
                </a:solidFill>
              </a:rPr>
              <a:t>metabolic differences</a:t>
            </a:r>
            <a:r>
              <a:rPr lang="en" sz="1800">
                <a:solidFill>
                  <a:schemeClr val="dk1"/>
                </a:solidFill>
              </a:rPr>
              <a:t> between </a:t>
            </a:r>
            <a:r>
              <a:rPr b="1" lang="en" sz="1800">
                <a:solidFill>
                  <a:schemeClr val="dk1"/>
                </a:solidFill>
              </a:rPr>
              <a:t>commensal bacteria</a:t>
            </a:r>
            <a:r>
              <a:rPr lang="en" sz="1800">
                <a:solidFill>
                  <a:schemeClr val="dk1"/>
                </a:solidFill>
              </a:rPr>
              <a:t> and </a:t>
            </a:r>
            <a:r>
              <a:rPr b="1" lang="en" sz="1800">
                <a:solidFill>
                  <a:schemeClr val="dk1"/>
                </a:solidFill>
              </a:rPr>
              <a:t>pathogenic bacteria</a:t>
            </a:r>
            <a:r>
              <a:rPr lang="en" sz="1800">
                <a:solidFill>
                  <a:schemeClr val="dk1"/>
                </a:solidFill>
              </a:rPr>
              <a:t> for therapeutic purposes?</a:t>
            </a:r>
            <a:endParaRPr sz="1800">
              <a:solidFill>
                <a:schemeClr val="dk1"/>
              </a:solidFill>
            </a:endParaRPr>
          </a:p>
          <a:p>
            <a:pPr indent="-336550" lvl="0" marL="914400" rtl="0" algn="l">
              <a:spcBef>
                <a:spcPts val="0"/>
              </a:spcBef>
              <a:spcAft>
                <a:spcPts val="0"/>
              </a:spcAft>
              <a:buClr>
                <a:schemeClr val="dk1"/>
              </a:buClr>
              <a:buSzPts val="1700"/>
              <a:buChar char="●"/>
            </a:pPr>
            <a:r>
              <a:rPr lang="en" sz="1700">
                <a:solidFill>
                  <a:schemeClr val="dk1"/>
                </a:solidFill>
              </a:rPr>
              <a:t>To engineer pathogenic bacteria into commensal bacteria</a:t>
            </a:r>
            <a:endParaRPr sz="1700">
              <a:solidFill>
                <a:schemeClr val="dk1"/>
              </a:solidFill>
            </a:endParaRPr>
          </a:p>
          <a:p>
            <a:pPr indent="-336550" lvl="0" marL="914400" rtl="0" algn="l">
              <a:spcBef>
                <a:spcPts val="0"/>
              </a:spcBef>
              <a:spcAft>
                <a:spcPts val="0"/>
              </a:spcAft>
              <a:buClr>
                <a:schemeClr val="dk1"/>
              </a:buClr>
              <a:buSzPts val="1700"/>
              <a:buChar char="●"/>
            </a:pPr>
            <a:r>
              <a:rPr lang="en" sz="1700">
                <a:solidFill>
                  <a:schemeClr val="dk1"/>
                </a:solidFill>
              </a:rPr>
              <a:t>To inhibit pathogenic bacteria growth</a:t>
            </a:r>
            <a:endParaRPr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611125" y="151400"/>
            <a:ext cx="8133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rial"/>
                <a:ea typeface="Arial"/>
                <a:cs typeface="Arial"/>
                <a:sym typeface="Arial"/>
              </a:rPr>
              <a:t>Phylogenetic tree for </a:t>
            </a:r>
            <a:r>
              <a:rPr b="1" i="1" lang="en">
                <a:latin typeface="Arial"/>
                <a:ea typeface="Arial"/>
                <a:cs typeface="Arial"/>
                <a:sym typeface="Arial"/>
              </a:rPr>
              <a:t>E.coli</a:t>
            </a:r>
            <a:r>
              <a:rPr b="1" lang="en">
                <a:latin typeface="Arial"/>
                <a:ea typeface="Arial"/>
                <a:cs typeface="Arial"/>
                <a:sym typeface="Arial"/>
              </a:rPr>
              <a:t> and </a:t>
            </a:r>
            <a:r>
              <a:rPr b="1" i="1" lang="en">
                <a:latin typeface="Arial"/>
                <a:ea typeface="Arial"/>
                <a:cs typeface="Arial"/>
                <a:sym typeface="Arial"/>
              </a:rPr>
              <a:t>Salmonella</a:t>
            </a:r>
            <a:endParaRPr b="1" i="1">
              <a:latin typeface="Arial"/>
              <a:ea typeface="Arial"/>
              <a:cs typeface="Arial"/>
              <a:sym typeface="Arial"/>
            </a:endParaRPr>
          </a:p>
        </p:txBody>
      </p:sp>
      <p:sp>
        <p:nvSpPr>
          <p:cNvPr id="108" name="Google Shape;108;p17"/>
          <p:cNvSpPr txBox="1"/>
          <p:nvPr/>
        </p:nvSpPr>
        <p:spPr>
          <a:xfrm>
            <a:off x="2771400" y="4703600"/>
            <a:ext cx="63726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300">
                <a:solidFill>
                  <a:schemeClr val="dk1"/>
                </a:solidFill>
              </a:rPr>
              <a:t>(</a:t>
            </a:r>
            <a:r>
              <a:rPr i="1" lang="en" sz="1300">
                <a:solidFill>
                  <a:schemeClr val="dk1"/>
                </a:solidFill>
              </a:rPr>
              <a:t>Tesfazgi Mebrhatu M et. al.,</a:t>
            </a:r>
            <a:r>
              <a:rPr i="1" lang="en" sz="1300">
                <a:solidFill>
                  <a:schemeClr val="dk1"/>
                </a:solidFill>
              </a:rPr>
              <a:t> Nucleic Acids Res 2011)</a:t>
            </a:r>
            <a:endParaRPr i="1" sz="1300">
              <a:solidFill>
                <a:schemeClr val="dk1"/>
              </a:solidFill>
            </a:endParaRPr>
          </a:p>
        </p:txBody>
      </p:sp>
      <p:pic>
        <p:nvPicPr>
          <p:cNvPr id="109" name="Google Shape;109;p17"/>
          <p:cNvPicPr preferRelativeResize="0"/>
          <p:nvPr/>
        </p:nvPicPr>
        <p:blipFill>
          <a:blip r:embed="rId3">
            <a:alphaModFix/>
          </a:blip>
          <a:stretch>
            <a:fillRect/>
          </a:stretch>
        </p:blipFill>
        <p:spPr>
          <a:xfrm>
            <a:off x="1705626" y="626250"/>
            <a:ext cx="5118075" cy="3053600"/>
          </a:xfrm>
          <a:prstGeom prst="rect">
            <a:avLst/>
          </a:prstGeom>
          <a:noFill/>
          <a:ln>
            <a:noFill/>
          </a:ln>
        </p:spPr>
      </p:pic>
      <p:sp>
        <p:nvSpPr>
          <p:cNvPr id="110" name="Google Shape;110;p17"/>
          <p:cNvSpPr txBox="1"/>
          <p:nvPr/>
        </p:nvSpPr>
        <p:spPr>
          <a:xfrm>
            <a:off x="295775" y="3614575"/>
            <a:ext cx="8558100" cy="92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Some studies used gene sequences/expression to classify bacterial strains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But the metabolic properties have not been well studied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rial"/>
                <a:ea typeface="Arial"/>
                <a:cs typeface="Arial"/>
                <a:sym typeface="Arial"/>
              </a:rPr>
              <a:t>Assay evolution of metabolic networks for </a:t>
            </a:r>
            <a:r>
              <a:rPr b="1" i="1" lang="en">
                <a:latin typeface="Arial"/>
                <a:ea typeface="Arial"/>
                <a:cs typeface="Arial"/>
                <a:sym typeface="Arial"/>
              </a:rPr>
              <a:t>E.coli</a:t>
            </a:r>
            <a:endParaRPr b="1" i="1">
              <a:latin typeface="Arial"/>
              <a:ea typeface="Arial"/>
              <a:cs typeface="Arial"/>
              <a:sym typeface="Arial"/>
            </a:endParaRPr>
          </a:p>
        </p:txBody>
      </p:sp>
      <p:pic>
        <p:nvPicPr>
          <p:cNvPr id="116" name="Google Shape;116;p18"/>
          <p:cNvPicPr preferRelativeResize="0"/>
          <p:nvPr/>
        </p:nvPicPr>
        <p:blipFill>
          <a:blip r:embed="rId3">
            <a:alphaModFix/>
          </a:blip>
          <a:stretch>
            <a:fillRect/>
          </a:stretch>
        </p:blipFill>
        <p:spPr>
          <a:xfrm>
            <a:off x="311700" y="1275912"/>
            <a:ext cx="4853124" cy="3017250"/>
          </a:xfrm>
          <a:prstGeom prst="rect">
            <a:avLst/>
          </a:prstGeom>
          <a:noFill/>
          <a:ln>
            <a:noFill/>
          </a:ln>
        </p:spPr>
      </p:pic>
      <p:sp>
        <p:nvSpPr>
          <p:cNvPr id="117" name="Google Shape;117;p18"/>
          <p:cNvSpPr txBox="1"/>
          <p:nvPr/>
        </p:nvSpPr>
        <p:spPr>
          <a:xfrm>
            <a:off x="2771400" y="4703600"/>
            <a:ext cx="63726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300">
                <a:solidFill>
                  <a:schemeClr val="dk1"/>
                </a:solidFill>
              </a:rPr>
              <a:t>(</a:t>
            </a:r>
            <a:r>
              <a:rPr i="1" lang="en" sz="1300">
                <a:solidFill>
                  <a:schemeClr val="dk1"/>
                </a:solidFill>
              </a:rPr>
              <a:t>Baumler DJ, et al.,  BMC Syst Biol 2011</a:t>
            </a:r>
            <a:r>
              <a:rPr i="1" lang="en" sz="1300">
                <a:solidFill>
                  <a:schemeClr val="dk1"/>
                </a:solidFill>
              </a:rPr>
              <a:t>)</a:t>
            </a:r>
            <a:endParaRPr i="1" sz="1300">
              <a:solidFill>
                <a:schemeClr val="dk1"/>
              </a:solidFill>
            </a:endParaRPr>
          </a:p>
        </p:txBody>
      </p:sp>
      <p:sp>
        <p:nvSpPr>
          <p:cNvPr id="118" name="Google Shape;118;p18"/>
          <p:cNvSpPr txBox="1"/>
          <p:nvPr/>
        </p:nvSpPr>
        <p:spPr>
          <a:xfrm>
            <a:off x="5232675" y="1152575"/>
            <a:ext cx="3599700" cy="3416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Use genomic information to </a:t>
            </a:r>
            <a:r>
              <a:rPr lang="en" sz="1200">
                <a:solidFill>
                  <a:schemeClr val="dk1"/>
                </a:solidFill>
              </a:rPr>
              <a:t>construct</a:t>
            </a:r>
            <a:r>
              <a:rPr lang="en" sz="1200">
                <a:solidFill>
                  <a:schemeClr val="dk1"/>
                </a:solidFill>
              </a:rPr>
              <a:t> pangenome for </a:t>
            </a:r>
            <a:r>
              <a:rPr i="1" lang="en" sz="1200">
                <a:solidFill>
                  <a:schemeClr val="dk1"/>
                </a:solidFill>
              </a:rPr>
              <a:t>E.coli</a:t>
            </a:r>
            <a:endParaRPr i="1"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Associate genes to protein function and present all metabolic reactions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All genes are classified into orthologous cluster groups (OCGs)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OCGs are analyzed for metabolic roles for adding into the pangenome metabolic network</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aim: demonstrate that a pangenome-scale metabolic can be leveraged to construct additional </a:t>
            </a:r>
            <a:r>
              <a:rPr b="1" i="1" lang="en" sz="1200">
                <a:solidFill>
                  <a:schemeClr val="dk1"/>
                </a:solidFill>
              </a:rPr>
              <a:t>E. coli </a:t>
            </a:r>
            <a:r>
              <a:rPr b="1" lang="en" sz="1200">
                <a:solidFill>
                  <a:schemeClr val="dk1"/>
                </a:solidFill>
              </a:rPr>
              <a:t>strain-specific models</a:t>
            </a:r>
            <a:endParaRPr b="1"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1187250" y="292800"/>
            <a:ext cx="67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00"/>
              <a:t>Construct metabolic matrix for </a:t>
            </a:r>
            <a:r>
              <a:rPr b="1" lang="en" sz="2500"/>
              <a:t>comparison</a:t>
            </a:r>
            <a:endParaRPr b="1" sz="2500"/>
          </a:p>
        </p:txBody>
      </p:sp>
      <p:pic>
        <p:nvPicPr>
          <p:cNvPr id="124" name="Google Shape;124;p19"/>
          <p:cNvPicPr preferRelativeResize="0"/>
          <p:nvPr/>
        </p:nvPicPr>
        <p:blipFill>
          <a:blip r:embed="rId3">
            <a:alphaModFix/>
          </a:blip>
          <a:stretch>
            <a:fillRect/>
          </a:stretch>
        </p:blipFill>
        <p:spPr>
          <a:xfrm>
            <a:off x="619997" y="1101937"/>
            <a:ext cx="4155924" cy="3517475"/>
          </a:xfrm>
          <a:prstGeom prst="rect">
            <a:avLst/>
          </a:prstGeom>
          <a:noFill/>
          <a:ln>
            <a:noFill/>
          </a:ln>
        </p:spPr>
      </p:pic>
      <p:sp>
        <p:nvSpPr>
          <p:cNvPr id="125" name="Google Shape;125;p19"/>
          <p:cNvSpPr txBox="1"/>
          <p:nvPr/>
        </p:nvSpPr>
        <p:spPr>
          <a:xfrm>
            <a:off x="2771400" y="4703600"/>
            <a:ext cx="63726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300">
                <a:solidFill>
                  <a:schemeClr val="dk1"/>
                </a:solidFill>
              </a:rPr>
              <a:t>(Matias Rodrigues JF &amp; Wagner A, PLos computational biology 2009)</a:t>
            </a:r>
            <a:endParaRPr i="1" sz="1300">
              <a:solidFill>
                <a:schemeClr val="dk1"/>
              </a:solidFill>
            </a:endParaRPr>
          </a:p>
        </p:txBody>
      </p:sp>
      <p:sp>
        <p:nvSpPr>
          <p:cNvPr id="126" name="Google Shape;126;p19"/>
          <p:cNvSpPr txBox="1"/>
          <p:nvPr/>
        </p:nvSpPr>
        <p:spPr>
          <a:xfrm>
            <a:off x="4775925" y="1076338"/>
            <a:ext cx="3990900" cy="341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Metabolic genotype can be represented into a binary string</a:t>
            </a:r>
            <a:endParaRPr sz="16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Genotype as for reactions </a:t>
            </a:r>
            <a:endParaRPr>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(1) indicates present of reaction, (0) indicates </a:t>
            </a:r>
            <a:r>
              <a:rPr lang="en" sz="1600">
                <a:solidFill>
                  <a:schemeClr val="dk1"/>
                </a:solidFill>
              </a:rPr>
              <a:t>absence</a:t>
            </a:r>
            <a:r>
              <a:rPr lang="en" sz="1600">
                <a:solidFill>
                  <a:schemeClr val="dk1"/>
                </a:solidFill>
              </a:rPr>
              <a:t> of reaction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Combine genotype and FBA to get metabolic phenotype</a:t>
            </a:r>
            <a:endParaRPr sz="16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Carbon </a:t>
            </a:r>
            <a:r>
              <a:rPr lang="en">
                <a:solidFill>
                  <a:schemeClr val="dk1"/>
                </a:solidFill>
              </a:rPr>
              <a:t>resource for survival</a:t>
            </a:r>
            <a:endParaRPr>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Compare and find evolutionary innovations between strains</a:t>
            </a:r>
            <a:endParaRPr b="1" sz="1600">
              <a:solidFill>
                <a:schemeClr val="dk1"/>
              </a:solidFill>
            </a:endParaRPr>
          </a:p>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 </a:t>
            </a:r>
            <a:endParaRPr sz="1600">
              <a:solidFill>
                <a:schemeClr val="accent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Project Goal</a:t>
            </a:r>
            <a:endParaRPr b="1"/>
          </a:p>
        </p:txBody>
      </p:sp>
      <p:sp>
        <p:nvSpPr>
          <p:cNvPr id="132" name="Google Shape;132;p20"/>
          <p:cNvSpPr txBox="1"/>
          <p:nvPr/>
        </p:nvSpPr>
        <p:spPr>
          <a:xfrm>
            <a:off x="274025" y="3082425"/>
            <a:ext cx="8438400" cy="1967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AutoNum type="arabicPeriod"/>
            </a:pPr>
            <a:r>
              <a:rPr lang="en" sz="1500">
                <a:solidFill>
                  <a:schemeClr val="lt1"/>
                </a:solidFill>
              </a:rPr>
              <a:t>To mimic the metabolic evolutionary path between two bacterial organisms</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AutoNum type="arabicPeriod"/>
            </a:pPr>
            <a:r>
              <a:rPr lang="en" sz="1500">
                <a:solidFill>
                  <a:schemeClr val="lt1"/>
                </a:solidFill>
              </a:rPr>
              <a:t>Identify metabolic network differences between two </a:t>
            </a:r>
            <a:r>
              <a:rPr lang="en" sz="1500">
                <a:solidFill>
                  <a:schemeClr val="lt1"/>
                </a:solidFill>
              </a:rPr>
              <a:t>bacterial</a:t>
            </a:r>
            <a:r>
              <a:rPr lang="en" sz="1500">
                <a:solidFill>
                  <a:schemeClr val="lt1"/>
                </a:solidFill>
              </a:rPr>
              <a:t> organisms using Flux Balance Analysis</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AutoNum type="arabicPeriod"/>
            </a:pPr>
            <a:r>
              <a:rPr lang="en" sz="1500">
                <a:solidFill>
                  <a:schemeClr val="lt1"/>
                </a:solidFill>
              </a:rPr>
              <a:t>Build a model for representing the metabolic phenotypes for comparison</a:t>
            </a:r>
            <a:endParaRPr sz="1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639774" y="2984000"/>
            <a:ext cx="1901790" cy="1684900"/>
          </a:xfrm>
          <a:prstGeom prst="rect">
            <a:avLst/>
          </a:prstGeom>
          <a:noFill/>
          <a:ln>
            <a:noFill/>
          </a:ln>
        </p:spPr>
      </p:pic>
      <p:pic>
        <p:nvPicPr>
          <p:cNvPr id="138" name="Google Shape;138;p21"/>
          <p:cNvPicPr preferRelativeResize="0"/>
          <p:nvPr/>
        </p:nvPicPr>
        <p:blipFill>
          <a:blip r:embed="rId4">
            <a:alphaModFix/>
          </a:blip>
          <a:stretch>
            <a:fillRect/>
          </a:stretch>
        </p:blipFill>
        <p:spPr>
          <a:xfrm>
            <a:off x="584825" y="706080"/>
            <a:ext cx="2011699" cy="1684883"/>
          </a:xfrm>
          <a:prstGeom prst="rect">
            <a:avLst/>
          </a:prstGeom>
          <a:noFill/>
          <a:ln>
            <a:noFill/>
          </a:ln>
        </p:spPr>
      </p:pic>
      <p:sp>
        <p:nvSpPr>
          <p:cNvPr id="139" name="Google Shape;139;p21"/>
          <p:cNvSpPr txBox="1"/>
          <p:nvPr>
            <p:ph type="title"/>
          </p:nvPr>
        </p:nvSpPr>
        <p:spPr>
          <a:xfrm>
            <a:off x="311700" y="445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latin typeface="Arial"/>
                <a:ea typeface="Arial"/>
                <a:cs typeface="Arial"/>
                <a:sym typeface="Arial"/>
              </a:rPr>
              <a:t>Matrix build and unionization</a:t>
            </a:r>
            <a:endParaRPr b="1" sz="2500">
              <a:latin typeface="Arial"/>
              <a:ea typeface="Arial"/>
              <a:cs typeface="Arial"/>
              <a:sym typeface="Arial"/>
            </a:endParaRPr>
          </a:p>
        </p:txBody>
      </p:sp>
      <p:sp>
        <p:nvSpPr>
          <p:cNvPr id="140" name="Google Shape;140;p21"/>
          <p:cNvSpPr/>
          <p:nvPr/>
        </p:nvSpPr>
        <p:spPr>
          <a:xfrm>
            <a:off x="584000" y="680175"/>
            <a:ext cx="2013000" cy="1736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41" name="Google Shape;141;p21"/>
          <p:cNvSpPr/>
          <p:nvPr/>
        </p:nvSpPr>
        <p:spPr>
          <a:xfrm>
            <a:off x="584175" y="2958088"/>
            <a:ext cx="2013000" cy="1736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42" name="Google Shape;142;p21"/>
          <p:cNvSpPr txBox="1"/>
          <p:nvPr/>
        </p:nvSpPr>
        <p:spPr>
          <a:xfrm>
            <a:off x="6675" y="2479800"/>
            <a:ext cx="3168000" cy="1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Stoichiometric Matrix for bacteria 1</a:t>
            </a:r>
            <a:endParaRPr>
              <a:solidFill>
                <a:schemeClr val="dk1"/>
              </a:solidFill>
              <a:latin typeface="Proxima Nova"/>
              <a:ea typeface="Proxima Nova"/>
              <a:cs typeface="Proxima Nova"/>
              <a:sym typeface="Proxima Nova"/>
            </a:endParaRPr>
          </a:p>
        </p:txBody>
      </p:sp>
      <p:sp>
        <p:nvSpPr>
          <p:cNvPr id="143" name="Google Shape;143;p21"/>
          <p:cNvSpPr txBox="1"/>
          <p:nvPr/>
        </p:nvSpPr>
        <p:spPr>
          <a:xfrm>
            <a:off x="-322600" y="4694800"/>
            <a:ext cx="3826200" cy="1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Stoichiometric Matrix for bacteria 2</a:t>
            </a:r>
            <a:endParaRPr>
              <a:solidFill>
                <a:schemeClr val="dk1"/>
              </a:solidFill>
              <a:latin typeface="Proxima Nova"/>
              <a:ea typeface="Proxima Nova"/>
              <a:cs typeface="Proxima Nova"/>
              <a:sym typeface="Proxima Nova"/>
            </a:endParaRPr>
          </a:p>
        </p:txBody>
      </p:sp>
      <p:cxnSp>
        <p:nvCxnSpPr>
          <p:cNvPr id="144" name="Google Shape;144;p21"/>
          <p:cNvCxnSpPr/>
          <p:nvPr/>
        </p:nvCxnSpPr>
        <p:spPr>
          <a:xfrm>
            <a:off x="2597000" y="1548525"/>
            <a:ext cx="1044000" cy="124800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21"/>
          <p:cNvCxnSpPr>
            <a:stCxn id="141" idx="3"/>
          </p:cNvCxnSpPr>
          <p:nvPr/>
        </p:nvCxnSpPr>
        <p:spPr>
          <a:xfrm flipH="1" rot="10800000">
            <a:off x="2597175" y="2807638"/>
            <a:ext cx="1041900" cy="101880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1"/>
          <p:cNvCxnSpPr/>
          <p:nvPr/>
        </p:nvCxnSpPr>
        <p:spPr>
          <a:xfrm>
            <a:off x="3631200" y="2812100"/>
            <a:ext cx="1362600" cy="3600"/>
          </a:xfrm>
          <a:prstGeom prst="straightConnector1">
            <a:avLst/>
          </a:prstGeom>
          <a:noFill/>
          <a:ln cap="flat" cmpd="sng" w="9525">
            <a:solidFill>
              <a:schemeClr val="dk1"/>
            </a:solidFill>
            <a:prstDash val="solid"/>
            <a:round/>
            <a:headEnd len="med" w="med" type="none"/>
            <a:tailEnd len="med" w="med" type="triangle"/>
          </a:ln>
        </p:spPr>
      </p:cxnSp>
      <p:sp>
        <p:nvSpPr>
          <p:cNvPr id="147" name="Google Shape;147;p21"/>
          <p:cNvSpPr/>
          <p:nvPr/>
        </p:nvSpPr>
        <p:spPr>
          <a:xfrm>
            <a:off x="5022600" y="1451450"/>
            <a:ext cx="3220800" cy="272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48" name="Google Shape;148;p21"/>
          <p:cNvSpPr txBox="1"/>
          <p:nvPr/>
        </p:nvSpPr>
        <p:spPr>
          <a:xfrm>
            <a:off x="2742900" y="2600700"/>
            <a:ext cx="3168000" cy="1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oxima Nova"/>
                <a:ea typeface="Proxima Nova"/>
                <a:cs typeface="Proxima Nova"/>
                <a:sym typeface="Proxima Nova"/>
              </a:rPr>
              <a:t>Unionization</a:t>
            </a:r>
            <a:endParaRPr i="1" sz="1600">
              <a:solidFill>
                <a:schemeClr val="dk1"/>
              </a:solidFill>
              <a:latin typeface="Proxima Nova"/>
              <a:ea typeface="Proxima Nova"/>
              <a:cs typeface="Proxima Nova"/>
              <a:sym typeface="Proxima Nova"/>
            </a:endParaRPr>
          </a:p>
        </p:txBody>
      </p:sp>
      <p:sp>
        <p:nvSpPr>
          <p:cNvPr id="149" name="Google Shape;149;p21"/>
          <p:cNvSpPr txBox="1"/>
          <p:nvPr/>
        </p:nvSpPr>
        <p:spPr>
          <a:xfrm>
            <a:off x="4572000" y="4281750"/>
            <a:ext cx="3826200" cy="1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Unioned Matrix with </a:t>
            </a:r>
            <a:r>
              <a:rPr b="1" lang="en">
                <a:solidFill>
                  <a:schemeClr val="dk1"/>
                </a:solidFill>
                <a:latin typeface="Proxima Nova"/>
                <a:ea typeface="Proxima Nova"/>
                <a:cs typeface="Proxima Nova"/>
                <a:sym typeface="Proxima Nova"/>
              </a:rPr>
              <a:t>same size</a:t>
            </a:r>
            <a:r>
              <a:rPr lang="en">
                <a:solidFill>
                  <a:schemeClr val="dk1"/>
                </a:solidFill>
                <a:latin typeface="Proxima Nova"/>
                <a:ea typeface="Proxima Nova"/>
                <a:cs typeface="Proxima Nova"/>
                <a:sym typeface="Proxima Nova"/>
              </a:rPr>
              <a:t> for two </a:t>
            </a:r>
            <a:r>
              <a:rPr lang="en">
                <a:solidFill>
                  <a:schemeClr val="dk1"/>
                </a:solidFill>
                <a:latin typeface="Proxima Nova"/>
                <a:ea typeface="Proxima Nova"/>
                <a:cs typeface="Proxima Nova"/>
                <a:sym typeface="Proxima Nova"/>
              </a:rPr>
              <a:t>bacteria</a:t>
            </a:r>
            <a:endParaRPr i="1">
              <a:solidFill>
                <a:schemeClr val="dk1"/>
              </a:solidFill>
              <a:latin typeface="Proxima Nova"/>
              <a:ea typeface="Proxima Nova"/>
              <a:cs typeface="Proxima Nova"/>
              <a:sym typeface="Proxima Nova"/>
            </a:endParaRPr>
          </a:p>
        </p:txBody>
      </p:sp>
      <p:pic>
        <p:nvPicPr>
          <p:cNvPr id="150" name="Google Shape;150;p21"/>
          <p:cNvPicPr preferRelativeResize="0"/>
          <p:nvPr/>
        </p:nvPicPr>
        <p:blipFill>
          <a:blip r:embed="rId5">
            <a:alphaModFix/>
          </a:blip>
          <a:stretch>
            <a:fillRect/>
          </a:stretch>
        </p:blipFill>
        <p:spPr>
          <a:xfrm>
            <a:off x="5070675" y="1502150"/>
            <a:ext cx="3124644" cy="2623501"/>
          </a:xfrm>
          <a:prstGeom prst="rect">
            <a:avLst/>
          </a:prstGeom>
          <a:noFill/>
          <a:ln>
            <a:noFill/>
          </a:ln>
        </p:spPr>
      </p:pic>
      <p:sp>
        <p:nvSpPr>
          <p:cNvPr id="151" name="Google Shape;151;p21"/>
          <p:cNvSpPr txBox="1"/>
          <p:nvPr/>
        </p:nvSpPr>
        <p:spPr>
          <a:xfrm>
            <a:off x="5002800" y="588825"/>
            <a:ext cx="3874800" cy="75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To present all metabolites and reactions</a:t>
            </a:r>
            <a:endParaRPr sz="1800">
              <a:solidFill>
                <a:schemeClr val="dk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